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</p:sldMasterIdLst>
  <p:notesMasterIdLst>
    <p:notesMasterId r:id="rId34"/>
  </p:notesMasterIdLst>
  <p:handoutMasterIdLst>
    <p:handoutMasterId r:id="rId35"/>
  </p:handoutMasterIdLst>
  <p:sldIdLst>
    <p:sldId id="461" r:id="rId5"/>
    <p:sldId id="324" r:id="rId6"/>
    <p:sldId id="357" r:id="rId7"/>
    <p:sldId id="326" r:id="rId8"/>
    <p:sldId id="322" r:id="rId9"/>
    <p:sldId id="297" r:id="rId10"/>
    <p:sldId id="462" r:id="rId11"/>
    <p:sldId id="355" r:id="rId12"/>
    <p:sldId id="339" r:id="rId13"/>
    <p:sldId id="340" r:id="rId14"/>
    <p:sldId id="341" r:id="rId15"/>
    <p:sldId id="343" r:id="rId16"/>
    <p:sldId id="344" r:id="rId17"/>
    <p:sldId id="345" r:id="rId18"/>
    <p:sldId id="312" r:id="rId19"/>
    <p:sldId id="334" r:id="rId20"/>
    <p:sldId id="349" r:id="rId21"/>
    <p:sldId id="348" r:id="rId22"/>
    <p:sldId id="347" r:id="rId23"/>
    <p:sldId id="346" r:id="rId24"/>
    <p:sldId id="329" r:id="rId25"/>
    <p:sldId id="328" r:id="rId26"/>
    <p:sldId id="356" r:id="rId27"/>
    <p:sldId id="353" r:id="rId28"/>
    <p:sldId id="262" r:id="rId29"/>
    <p:sldId id="308" r:id="rId30"/>
    <p:sldId id="302" r:id="rId31"/>
    <p:sldId id="298" r:id="rId32"/>
    <p:sldId id="304" r:id="rId33"/>
  </p:sldIdLst>
  <p:sldSz cx="9144000" cy="5715000" type="screen16x1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>
          <p15:clr>
            <a:srgbClr val="A4A3A4"/>
          </p15:clr>
        </p15:guide>
        <p15:guide id="2" orient="horz" pos="565">
          <p15:clr>
            <a:srgbClr val="A4A3A4"/>
          </p15:clr>
        </p15:guide>
        <p15:guide id="3" orient="horz" pos="2183">
          <p15:clr>
            <a:srgbClr val="A4A3A4"/>
          </p15:clr>
        </p15:guide>
        <p15:guide id="4" pos="4548">
          <p15:clr>
            <a:srgbClr val="A4A3A4"/>
          </p15:clr>
        </p15:guide>
        <p15:guide id="5" pos="274">
          <p15:clr>
            <a:srgbClr val="A4A3A4"/>
          </p15:clr>
        </p15:guide>
        <p15:guide id="6" pos="54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32437" initials="i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BB3B0"/>
    <a:srgbClr val="CBC7BF"/>
    <a:srgbClr val="B1DEEE"/>
    <a:srgbClr val="009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2057" autoAdjust="0"/>
  </p:normalViewPr>
  <p:slideViewPr>
    <p:cSldViewPr snapToGrid="0" snapToObjects="1" showGuides="1">
      <p:cViewPr varScale="1">
        <p:scale>
          <a:sx n="121" d="100"/>
          <a:sy n="121" d="100"/>
        </p:scale>
        <p:origin x="504" y="96"/>
      </p:cViewPr>
      <p:guideLst>
        <p:guide orient="horz" pos="3385"/>
        <p:guide orient="horz" pos="565"/>
        <p:guide orient="horz" pos="2183"/>
        <p:guide pos="4548"/>
        <p:guide pos="274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CA2CB-6339-4543-ADFD-8B03086E862B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A19A6-3B51-4749-8262-104C6DE8C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983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B4B41-2594-914F-982C-E8D1F5D910F0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41BEC-07AB-7146-9F1F-70C99F4951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7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41BEC-07AB-7146-9F1F-70C99F495112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5895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41BEC-07AB-7146-9F1F-70C99F495112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625AA536-D30E-448B-BB9B-4BA514BC60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0138C70E-DA93-4A59-9F87-8E13451C9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55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sv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sv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438" y="0"/>
            <a:ext cx="5349692" cy="2744327"/>
          </a:xfrm>
        </p:spPr>
        <p:txBody>
          <a:bodyPr>
            <a:noAutofit/>
          </a:bodyPr>
          <a:lstStyle>
            <a:lvl1pPr algn="l">
              <a:defRPr sz="4000" cap="all">
                <a:solidFill>
                  <a:schemeClr val="accent6"/>
                </a:solidFill>
              </a:defRPr>
            </a:lvl1pPr>
          </a:lstStyle>
          <a:p>
            <a:r>
              <a:rPr lang="nb-NO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438" y="2857498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5F57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5"/>
          <a:stretch/>
        </p:blipFill>
        <p:spPr>
          <a:xfrm>
            <a:off x="5537771" y="2319786"/>
            <a:ext cx="3606230" cy="3395213"/>
          </a:xfrm>
          <a:prstGeom prst="rect">
            <a:avLst/>
          </a:prstGeom>
        </p:spPr>
      </p:pic>
      <p:pic>
        <p:nvPicPr>
          <p:cNvPr id="6" name="Picture 4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00" y="5104069"/>
            <a:ext cx="1369148" cy="40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900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o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b-NO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199" y="1158555"/>
            <a:ext cx="4040188" cy="488421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746250"/>
            <a:ext cx="4040188" cy="325834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8555"/>
            <a:ext cx="4067174" cy="488421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46250"/>
            <a:ext cx="4067174" cy="325834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5B2ACB19-C0E1-7345-B8BA-15A723BE30E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46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5B2ACB19-C0E1-7345-B8BA-15A723BE30E5}" type="slidenum">
              <a:rPr lang="nb-NO" smtClean="0"/>
              <a:pPr/>
              <a:t>‹#›</a:t>
            </a:fld>
            <a:endParaRPr lang="nb-NO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14699027"/>
              </p:ext>
            </p:extLst>
          </p:nvPr>
        </p:nvGraphicFramePr>
        <p:xfrm>
          <a:off x="444452" y="1180366"/>
          <a:ext cx="8267748" cy="3560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6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6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0244">
                <a:tc>
                  <a:txBody>
                    <a:bodyPr/>
                    <a:lstStyle/>
                    <a:p>
                      <a:endParaRPr lang="nb-NO" sz="1600" b="1" noProof="0">
                        <a:latin typeface="Arial"/>
                        <a:cs typeface="Arial"/>
                      </a:endParaRPr>
                    </a:p>
                  </a:txBody>
                  <a:tcPr marL="92403" marR="92403"/>
                </a:tc>
                <a:tc>
                  <a:txBody>
                    <a:bodyPr/>
                    <a:lstStyle/>
                    <a:p>
                      <a:endParaRPr lang="nb-NO" sz="1600" b="1" noProof="0">
                        <a:latin typeface="Arial"/>
                        <a:cs typeface="Arial"/>
                      </a:endParaRPr>
                    </a:p>
                  </a:txBody>
                  <a:tcPr marL="92403" marR="92403"/>
                </a:tc>
                <a:tc>
                  <a:txBody>
                    <a:bodyPr/>
                    <a:lstStyle/>
                    <a:p>
                      <a:endParaRPr lang="nb-NO" sz="1600" b="1" noProof="0">
                        <a:latin typeface="Arial"/>
                        <a:cs typeface="Arial"/>
                      </a:endParaRPr>
                    </a:p>
                  </a:txBody>
                  <a:tcPr marL="92403" marR="92403"/>
                </a:tc>
                <a:tc>
                  <a:txBody>
                    <a:bodyPr/>
                    <a:lstStyle/>
                    <a:p>
                      <a:endParaRPr lang="nb-NO" sz="1600" b="1" noProof="0">
                        <a:latin typeface="Arial"/>
                        <a:cs typeface="Arial"/>
                      </a:endParaRPr>
                    </a:p>
                  </a:txBody>
                  <a:tcPr marL="92403" marR="924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244"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244"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0244"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0" noProof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400" b="0" noProof="0" dirty="0">
                        <a:latin typeface="Arial"/>
                        <a:cs typeface="Arial"/>
                      </a:endParaRPr>
                    </a:p>
                  </a:txBody>
                  <a:tcPr marL="92403" marR="9240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37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5B2ACB19-C0E1-7345-B8BA-15A723BE30E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2347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5B2ACB19-C0E1-7345-B8BA-15A723BE30E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0816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5B2ACB19-C0E1-7345-B8BA-15A723BE30E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8150" y="1158875"/>
            <a:ext cx="8274050" cy="3846513"/>
          </a:xfrm>
        </p:spPr>
        <p:txBody>
          <a:bodyPr/>
          <a:lstStyle/>
          <a:p>
            <a:r>
              <a:rPr lang="nb-NO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42284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5B2ACB19-C0E1-7345-B8BA-15A723BE30E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9849"/>
          </a:xfrm>
        </p:spPr>
        <p:txBody>
          <a:bodyPr/>
          <a:lstStyle/>
          <a:p>
            <a:r>
              <a:rPr lang="nb-NO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94535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gn off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336119"/>
            <a:ext cx="9144000" cy="23788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79214" y="2535152"/>
            <a:ext cx="5554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0" b="1">
                <a:solidFill>
                  <a:srgbClr val="FFFFFF"/>
                </a:solidFill>
                <a:cs typeface="Arial"/>
              </a:rPr>
              <a:t>TAKK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297" y="3771900"/>
            <a:ext cx="5157788" cy="12795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76" y="3771899"/>
            <a:ext cx="2254724" cy="69474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490370" y="5123370"/>
            <a:ext cx="2256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>
                <a:solidFill>
                  <a:srgbClr val="00B0DC"/>
                </a:solidFill>
                <a:cs typeface="Arial"/>
              </a:rPr>
              <a:t>www.statkraft.no</a:t>
            </a:r>
          </a:p>
        </p:txBody>
      </p:sp>
    </p:spTree>
    <p:extLst>
      <p:ext uri="{BB962C8B-B14F-4D97-AF65-F5344CB8AC3E}">
        <p14:creationId xmlns:p14="http://schemas.microsoft.com/office/powerpoint/2010/main" val="4237361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imag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5438" y="623836"/>
            <a:ext cx="8386762" cy="1780357"/>
          </a:xfrm>
        </p:spPr>
        <p:txBody>
          <a:bodyPr>
            <a:noAutofit/>
          </a:bodyPr>
          <a:lstStyle>
            <a:lvl1pPr algn="l">
              <a:defRPr sz="3600" b="1" cap="all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nb-NO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438" y="2517364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Master subtitle style</a:t>
            </a:r>
            <a:endParaRPr lang="en-US" dirty="0"/>
          </a:p>
        </p:txBody>
      </p:sp>
      <p:pic>
        <p:nvPicPr>
          <p:cNvPr id="10" name="Picture 4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6412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imag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5438" y="623836"/>
            <a:ext cx="8386762" cy="1780357"/>
          </a:xfrm>
        </p:spPr>
        <p:txBody>
          <a:bodyPr>
            <a:noAutofit/>
          </a:bodyPr>
          <a:lstStyle>
            <a:lvl1pPr algn="l">
              <a:defRPr sz="3600" cap="all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nb-NO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438" y="2517364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Master subtitle style</a:t>
            </a:r>
            <a:endParaRPr lang="en-US" dirty="0"/>
          </a:p>
        </p:txBody>
      </p:sp>
      <p:pic>
        <p:nvPicPr>
          <p:cNvPr id="10" name="Picture 4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163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-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4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47541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nb-NO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nb-NO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622587"/>
            <a:ext cx="8388000" cy="1782000"/>
          </a:xfrm>
        </p:spPr>
        <p:txBody>
          <a:bodyPr>
            <a:noAutofit/>
          </a:bodyPr>
          <a:lstStyle>
            <a:lvl1pPr>
              <a:defRPr lang="nb-NO" sz="3600" b="1" kern="1200" cap="all" smtClean="0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nb-NO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76225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US" sz="6800" b="1" kern="12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1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30981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US" sz="6800" b="1" kern="12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2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39799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US" sz="6800" b="1" kern="12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5134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5B2ACB19-C0E1-7345-B8BA-15A723BE30E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5438" y="623836"/>
            <a:ext cx="8386762" cy="1780357"/>
          </a:xfrm>
        </p:spPr>
        <p:txBody>
          <a:bodyPr>
            <a:noAutofit/>
          </a:bodyPr>
          <a:lstStyle>
            <a:lvl1pPr algn="l">
              <a:defRPr sz="3600" b="1" cap="all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nb-NO" noProof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438" y="2517364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Click to edit Master subtitle style</a:t>
            </a:r>
          </a:p>
        </p:txBody>
      </p:sp>
      <p:pic>
        <p:nvPicPr>
          <p:cNvPr id="10" name="Picture 4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1800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-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Picture 4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47541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nb-NO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nb-NO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499374"/>
            <a:ext cx="8388000" cy="1026516"/>
          </a:xfrm>
        </p:spPr>
        <p:txBody>
          <a:bodyPr>
            <a:noAutofit/>
          </a:bodyPr>
          <a:lstStyle>
            <a:lvl1pPr>
              <a:defRPr lang="nb-NO" sz="3600" b="1" kern="1200" cap="all" smtClean="0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nb-NO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76225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US" sz="6800" b="1" kern="12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1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30981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US" sz="6800" b="1" kern="12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2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39799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US" sz="6800" b="1" kern="12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3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84718" y="341342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6455" y="314199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US" sz="6800" b="1" kern="12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4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46698" y="3408494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048435" y="3137067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US" sz="6800" b="1" kern="12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6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3841804" y="341342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243541" y="314199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80000"/>
              <a:buFont typeface="Wingdings 3" charset="2"/>
              <a:buNone/>
              <a:tabLst/>
            </a:pPr>
            <a:r>
              <a:rPr lang="en-US" sz="6800" b="1" kern="12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28590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0" y="1158556"/>
            <a:ext cx="8381000" cy="3846040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91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/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/>
          <a:lstStyle/>
          <a:p>
            <a:r>
              <a:rPr lang="nb-NO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8556"/>
            <a:ext cx="4064000" cy="38460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28625" y="1158556"/>
            <a:ext cx="3941763" cy="3846832"/>
          </a:xfrm>
        </p:spPr>
        <p:txBody>
          <a:bodyPr/>
          <a:lstStyle/>
          <a:p>
            <a:r>
              <a:rPr lang="nb-NO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49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/>
          <a:lstStyle/>
          <a:p>
            <a:r>
              <a:rPr lang="nb-NO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158556"/>
            <a:ext cx="4038600" cy="38460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70437" y="1158556"/>
            <a:ext cx="3941763" cy="3846832"/>
          </a:xfrm>
        </p:spPr>
        <p:txBody>
          <a:bodyPr/>
          <a:lstStyle/>
          <a:p>
            <a:r>
              <a:rPr lang="nb-NO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88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27033391"/>
              </p:ext>
            </p:extLst>
          </p:nvPr>
        </p:nvGraphicFramePr>
        <p:xfrm>
          <a:off x="444452" y="1158556"/>
          <a:ext cx="8258268" cy="384604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20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151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51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510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151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607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8150" y="1158875"/>
            <a:ext cx="8274050" cy="3846513"/>
          </a:xfrm>
        </p:spPr>
        <p:txBody>
          <a:bodyPr/>
          <a:lstStyle/>
          <a:p>
            <a:r>
              <a:rPr lang="nb-NO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-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9849"/>
          </a:xfrm>
        </p:spPr>
        <p:txBody>
          <a:bodyPr/>
          <a:lstStyle/>
          <a:p>
            <a:r>
              <a:rPr lang="nb-NO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24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gn off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336119"/>
            <a:ext cx="9144000" cy="23788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76" y="3771899"/>
            <a:ext cx="2254724" cy="69474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490370" y="5123370"/>
            <a:ext cx="2256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 err="1">
                <a:solidFill>
                  <a:schemeClr val="accent1"/>
                </a:solidFill>
                <a:latin typeface="Arial"/>
                <a:cs typeface="Arial"/>
              </a:rPr>
              <a:t>www.statkraft</a:t>
            </a:r>
            <a:r>
              <a:rPr lang="en-US" sz="1400" b="0" baseline="0" dirty="0" err="1">
                <a:solidFill>
                  <a:schemeClr val="accent1"/>
                </a:solidFill>
                <a:latin typeface="Arial"/>
                <a:cs typeface="Arial"/>
              </a:rPr>
              <a:t>.no</a:t>
            </a:r>
            <a:endParaRPr lang="en-US" sz="1400" b="0" baseline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79214" y="2535152"/>
            <a:ext cx="5554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TAKK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297" y="3771900"/>
            <a:ext cx="5157788" cy="12795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179387" indent="0">
              <a:buNone/>
              <a:defRPr/>
            </a:lvl2pPr>
            <a:lvl3pPr marL="358775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571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- o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0" y="1158556"/>
            <a:ext cx="8381000" cy="384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00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9A8087B-33BC-467D-9863-0D0966781C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15000"/>
          </a:xfrm>
          <a:custGeom>
            <a:avLst/>
            <a:gdLst>
              <a:gd name="connsiteX0" fmla="*/ 1235074 w 12192000"/>
              <a:gd name="connsiteY0" fmla="*/ 2 h 6858000"/>
              <a:gd name="connsiteX1" fmla="*/ 1235074 w 12192000"/>
              <a:gd name="connsiteY1" fmla="*/ 4794783 h 6858000"/>
              <a:gd name="connsiteX2" fmla="*/ 6096000 w 12192000"/>
              <a:gd name="connsiteY2" fmla="*/ 4794783 h 6858000"/>
              <a:gd name="connsiteX3" fmla="*/ 6096000 w 12192000"/>
              <a:gd name="connsiteY3" fmla="*/ 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35074" y="2"/>
                </a:moveTo>
                <a:lnTo>
                  <a:pt x="1235074" y="4794783"/>
                </a:lnTo>
                <a:lnTo>
                  <a:pt x="6096000" y="4794783"/>
                </a:lnTo>
                <a:lnTo>
                  <a:pt x="6096000" y="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t">
            <a:noAutofit/>
          </a:bodyPr>
          <a:lstStyle>
            <a:lvl1pPr marL="257175" indent="-257175" algn="l">
              <a:buFont typeface="Arial" panose="020B0604020202020204" pitchFamily="34" charset="0"/>
              <a:buChar char="•"/>
              <a:defRPr/>
            </a:lvl1pPr>
          </a:lstStyle>
          <a:p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20C8F6-248D-4C3E-87B3-1E76EE1E9591}"/>
              </a:ext>
            </a:extLst>
          </p:cNvPr>
          <p:cNvSpPr/>
          <p:nvPr userDrawn="1"/>
        </p:nvSpPr>
        <p:spPr>
          <a:xfrm>
            <a:off x="926305" y="2"/>
            <a:ext cx="3645695" cy="39956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nb-NO" sz="1458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525328"/>
            <a:ext cx="3213497" cy="1893090"/>
          </a:xfrm>
        </p:spPr>
        <p:txBody>
          <a:bodyPr anchor="b">
            <a:noAutofit/>
          </a:bodyPr>
          <a:lstStyle>
            <a:lvl1pPr algn="l" eaLnBrk="1">
              <a:lnSpc>
                <a:spcPct val="90000"/>
              </a:lnSpc>
              <a:defRPr sz="2700" cap="none" baseline="0">
                <a:solidFill>
                  <a:schemeClr val="accent5"/>
                </a:solidFill>
              </a:defRPr>
            </a:lvl1pPr>
          </a:lstStyle>
          <a:p>
            <a:endParaRPr lang="nb-NO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 userDrawn="1"/>
        </p:nvCxnSpPr>
        <p:spPr>
          <a:xfrm>
            <a:off x="1143001" y="3509994"/>
            <a:ext cx="3213497" cy="0"/>
          </a:xfrm>
          <a:prstGeom prst="line">
            <a:avLst/>
          </a:prstGeom>
          <a:ln w="12700" cap="flat">
            <a:solidFill>
              <a:schemeClr val="accent5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ubtitle 2">
            <a:extLst>
              <a:ext uri="{FF2B5EF4-FFF2-40B4-BE49-F238E27FC236}">
                <a16:creationId xmlns:a16="http://schemas.microsoft.com/office/drawing/2014/main" id="{33F1287C-318B-4F40-9FF1-E19D09469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307" y="3640297"/>
            <a:ext cx="3645694" cy="415348"/>
          </a:xfrm>
          <a:solidFill>
            <a:schemeClr val="bg1"/>
          </a:solidFill>
        </p:spPr>
        <p:txBody>
          <a:bodyPr wrap="square" lIns="288000" rIns="288000" bIns="180000">
            <a:spAutoFit/>
          </a:bodyPr>
          <a:lstStyle>
            <a:lvl1pPr marL="0" indent="0" algn="l" eaLnBrk="1">
              <a:spcBef>
                <a:spcPts val="0"/>
              </a:spcBef>
              <a:buNone/>
              <a:defRPr sz="1200" cap="all" baseline="0">
                <a:solidFill>
                  <a:schemeClr val="accent5"/>
                </a:solidFill>
              </a:defRPr>
            </a:lvl1pPr>
            <a:lvl2pPr marL="41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b-NO" noProof="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8B993E-BF37-4D48-AD6A-25908C6899FA}"/>
              </a:ext>
            </a:extLst>
          </p:cNvPr>
          <p:cNvGrpSpPr/>
          <p:nvPr userDrawn="1"/>
        </p:nvGrpSpPr>
        <p:grpSpPr>
          <a:xfrm>
            <a:off x="1150144" y="307579"/>
            <a:ext cx="1682354" cy="505724"/>
            <a:chOff x="1533524" y="369094"/>
            <a:chExt cx="2243139" cy="606869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41D9DD3B-C3F8-4D09-9824-43A4FB97D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8A26939-CABE-4692-9903-32D6323AD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60896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ag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5B2ACB19-C0E1-7345-B8BA-15A723BE30E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5438" y="623836"/>
            <a:ext cx="8386762" cy="1780357"/>
          </a:xfrm>
        </p:spPr>
        <p:txBody>
          <a:bodyPr>
            <a:noAutofit/>
          </a:bodyPr>
          <a:lstStyle>
            <a:lvl1pPr algn="l">
              <a:defRPr sz="3600" cap="all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nb-NO" noProof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25438" y="2517364"/>
            <a:ext cx="5349692" cy="1585452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Click to edit Master subtitle style</a:t>
            </a:r>
          </a:p>
        </p:txBody>
      </p:sp>
      <p:pic>
        <p:nvPicPr>
          <p:cNvPr id="10" name="Picture 4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7627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1" y="1158556"/>
            <a:ext cx="8381000" cy="38460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654284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1" y="1158556"/>
            <a:ext cx="8381000" cy="38460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878244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1" y="1158556"/>
            <a:ext cx="8381000" cy="38460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99154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1" y="1158556"/>
            <a:ext cx="8381000" cy="38460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811595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1" y="1158556"/>
            <a:ext cx="8381000" cy="38460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657673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1" y="1158556"/>
            <a:ext cx="8381000" cy="38460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0005934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1" y="1158556"/>
            <a:ext cx="8381000" cy="38460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4804606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1" y="1158556"/>
            <a:ext cx="8381000" cy="38460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8500713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1" y="1158556"/>
            <a:ext cx="8381000" cy="38460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5594350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1" y="1158556"/>
            <a:ext cx="8381000" cy="38460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88812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pic>
        <p:nvPicPr>
          <p:cNvPr id="16" name="Picture 4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5B2ACB19-C0E1-7345-B8BA-15A723BE30E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47541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nb-NO" noProof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nb-NO" noProof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2625999"/>
            <a:ext cx="1980000" cy="2212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622587"/>
            <a:ext cx="8388000" cy="1782000"/>
          </a:xfrm>
        </p:spPr>
        <p:txBody>
          <a:bodyPr>
            <a:noAutofit/>
          </a:bodyPr>
          <a:lstStyle>
            <a:lvl1pPr>
              <a:defRPr lang="nb-NO" sz="3600" b="1" kern="1200" cap="all" smtClean="0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nb-NO" noProof="0"/>
              <a:t>Click to edit Master 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76225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nb-NO" sz="6800" b="1">
                <a:solidFill>
                  <a:srgbClr val="FFFFFF"/>
                </a:solidFill>
                <a:cs typeface="Arial"/>
              </a:rPr>
              <a:t>1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30981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nb-NO" sz="6800" b="1">
                <a:solidFill>
                  <a:srgbClr val="FFFFFF"/>
                </a:solidFill>
                <a:cs typeface="Arial"/>
              </a:rPr>
              <a:t>2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39799" y="2354572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nb-NO" sz="6800" b="1">
                <a:solidFill>
                  <a:srgbClr val="FFFFFF"/>
                </a:solidFill>
                <a:cs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72788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1" y="1158556"/>
            <a:ext cx="8381000" cy="38460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8448363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1" y="1158556"/>
            <a:ext cx="8381000" cy="38460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3610804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1" y="1158556"/>
            <a:ext cx="8381000" cy="38460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2892869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1" y="1158556"/>
            <a:ext cx="8381000" cy="38460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2734042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1" y="1158556"/>
            <a:ext cx="8381000" cy="38460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590074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1" y="1158556"/>
            <a:ext cx="8381000" cy="38460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1466148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1" y="1158556"/>
            <a:ext cx="8381000" cy="38460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6716717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1" y="1158556"/>
            <a:ext cx="8381000" cy="38460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0497555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1" y="1158556"/>
            <a:ext cx="8381000" cy="38460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4435877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1" y="1158556"/>
            <a:ext cx="8381000" cy="38460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07002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1" y="5149849"/>
            <a:ext cx="9144000" cy="565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pic>
        <p:nvPicPr>
          <p:cNvPr id="22" name="Picture 4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B2ACB19-C0E1-7345-B8BA-15A723BE30E5}" type="slidenum">
              <a:rPr lang="nb-NO" smtClean="0">
                <a:solidFill>
                  <a:srgbClr val="E5D100"/>
                </a:solidFill>
              </a:rPr>
              <a:pPr/>
              <a:t>‹#›</a:t>
            </a:fld>
            <a:endParaRPr lang="nb-NO">
              <a:solidFill>
                <a:srgbClr val="E5D100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47541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nb-NO" noProof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38723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nb-NO" sz="160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None/>
            </a:pPr>
            <a:r>
              <a:rPr lang="nb-NO" noProof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3966" y="179193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000" y="499374"/>
            <a:ext cx="8388000" cy="1026516"/>
          </a:xfrm>
        </p:spPr>
        <p:txBody>
          <a:bodyPr>
            <a:noAutofit/>
          </a:bodyPr>
          <a:lstStyle>
            <a:lvl1pPr>
              <a:defRPr lang="nb-NO" sz="3600" b="1" kern="1200" cap="all" smtClean="0">
                <a:solidFill>
                  <a:schemeClr val="bg1"/>
                </a:solidFill>
                <a:effectLst>
                  <a:outerShdw blurRad="63500" dist="381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nb-NO" noProof="0"/>
              <a:t>Click to edit Master 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76225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nb-NO" sz="6800" b="1">
                <a:solidFill>
                  <a:srgbClr val="FFFFFF"/>
                </a:solidFill>
                <a:cs typeface="Arial"/>
              </a:rPr>
              <a:t>1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30981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nb-NO" sz="6800" b="1">
                <a:solidFill>
                  <a:srgbClr val="FFFFFF"/>
                </a:solidFill>
                <a:cs typeface="Arial"/>
              </a:rPr>
              <a:t>2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039799" y="152050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nb-NO" sz="6800" b="1">
                <a:solidFill>
                  <a:srgbClr val="FFFFFF"/>
                </a:solidFill>
                <a:cs typeface="Arial"/>
              </a:rPr>
              <a:t>3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84718" y="341342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6455" y="314199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nb-NO" sz="6800" b="1">
                <a:solidFill>
                  <a:srgbClr val="FFFFFF"/>
                </a:solidFill>
                <a:cs typeface="Arial"/>
              </a:rPr>
              <a:t>4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646698" y="3408494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Click to edit Master text styles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048435" y="3137067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nb-NO" sz="6800" b="1">
                <a:solidFill>
                  <a:srgbClr val="FFFFFF"/>
                </a:solidFill>
                <a:cs typeface="Arial"/>
              </a:rPr>
              <a:t>6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3841804" y="3413425"/>
            <a:ext cx="1980000" cy="15820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Click to edit Master text styles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243541" y="3141998"/>
            <a:ext cx="790206" cy="1225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  <a:buClr>
                <a:srgbClr val="E5D100"/>
              </a:buClr>
              <a:buSzPct val="80000"/>
              <a:buFont typeface="Wingdings 3" charset="2"/>
              <a:buNone/>
            </a:pPr>
            <a:r>
              <a:rPr lang="nb-NO" sz="6800" b="1">
                <a:solidFill>
                  <a:srgbClr val="FFFFFF"/>
                </a:solidFill>
                <a:cs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864856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83F6A5-EA60-484A-BF29-5AA4B5E34B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1684611"/>
              </p:ext>
            </p:extLst>
          </p:nvPr>
        </p:nvGraphicFramePr>
        <p:xfrm>
          <a:off x="1429" y="1588"/>
          <a:ext cx="1430" cy="1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83F6A5-EA60-484A-BF29-5AA4B5E34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9" y="1588"/>
                        <a:ext cx="1430" cy="1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Graphic 5">
            <a:extLst>
              <a:ext uri="{FF2B5EF4-FFF2-40B4-BE49-F238E27FC236}">
                <a16:creationId xmlns:a16="http://schemas.microsoft.com/office/drawing/2014/main" id="{3A45DB2C-420A-4A46-9176-30488C4A057E}"/>
              </a:ext>
            </a:extLst>
          </p:cNvPr>
          <p:cNvSpPr/>
          <p:nvPr/>
        </p:nvSpPr>
        <p:spPr>
          <a:xfrm>
            <a:off x="3694843" y="0"/>
            <a:ext cx="5449157" cy="5704397"/>
          </a:xfrm>
          <a:custGeom>
            <a:avLst/>
            <a:gdLst>
              <a:gd name="connsiteX0" fmla="*/ 2134621 w 7265542"/>
              <a:gd name="connsiteY0" fmla="*/ 6837897 h 6845276"/>
              <a:gd name="connsiteX1" fmla="*/ 1877972 w 7265542"/>
              <a:gd name="connsiteY1" fmla="*/ 6655441 h 6845276"/>
              <a:gd name="connsiteX2" fmla="*/ 1560503 w 7265542"/>
              <a:gd name="connsiteY2" fmla="*/ 6389519 h 6845276"/>
              <a:gd name="connsiteX3" fmla="*/ 1495609 w 7265542"/>
              <a:gd name="connsiteY3" fmla="*/ 6305670 h 6845276"/>
              <a:gd name="connsiteX4" fmla="*/ 1541926 w 7265542"/>
              <a:gd name="connsiteY4" fmla="*/ 6292947 h 6845276"/>
              <a:gd name="connsiteX5" fmla="*/ 1909402 w 7265542"/>
              <a:gd name="connsiteY5" fmla="*/ 6333789 h 6845276"/>
              <a:gd name="connsiteX6" fmla="*/ 2362258 w 7265542"/>
              <a:gd name="connsiteY6" fmla="*/ 6339133 h 6845276"/>
              <a:gd name="connsiteX7" fmla="*/ 2887769 w 7265542"/>
              <a:gd name="connsiteY7" fmla="*/ 6288239 h 6845276"/>
              <a:gd name="connsiteX8" fmla="*/ 3362637 w 7265542"/>
              <a:gd name="connsiteY8" fmla="*/ 6207444 h 6845276"/>
              <a:gd name="connsiteX9" fmla="*/ 3823255 w 7265542"/>
              <a:gd name="connsiteY9" fmla="*/ 6126650 h 6845276"/>
              <a:gd name="connsiteX10" fmla="*/ 4278274 w 7265542"/>
              <a:gd name="connsiteY10" fmla="*/ 6088479 h 6845276"/>
              <a:gd name="connsiteX11" fmla="*/ 4877204 w 7265542"/>
              <a:gd name="connsiteY11" fmla="*/ 6126650 h 6845276"/>
              <a:gd name="connsiteX12" fmla="*/ 5343929 w 7265542"/>
              <a:gd name="connsiteY12" fmla="*/ 6239635 h 6845276"/>
              <a:gd name="connsiteX13" fmla="*/ 5368487 w 7265542"/>
              <a:gd name="connsiteY13" fmla="*/ 6267372 h 6845276"/>
              <a:gd name="connsiteX14" fmla="*/ 5347238 w 7265542"/>
              <a:gd name="connsiteY14" fmla="*/ 6276406 h 6845276"/>
              <a:gd name="connsiteX15" fmla="*/ 4678070 w 7265542"/>
              <a:gd name="connsiteY15" fmla="*/ 6324629 h 6845276"/>
              <a:gd name="connsiteX16" fmla="*/ 3901891 w 7265542"/>
              <a:gd name="connsiteY16" fmla="*/ 6573374 h 6845276"/>
              <a:gd name="connsiteX17" fmla="*/ 3526017 w 7265542"/>
              <a:gd name="connsiteY17" fmla="*/ 6721095 h 6845276"/>
              <a:gd name="connsiteX18" fmla="*/ 3009413 w 7265542"/>
              <a:gd name="connsiteY18" fmla="*/ 6854310 h 6845276"/>
              <a:gd name="connsiteX19" fmla="*/ 7275215 w 7265542"/>
              <a:gd name="connsiteY19" fmla="*/ 6854311 h 6845276"/>
              <a:gd name="connsiteX20" fmla="*/ 7275215 w 7265542"/>
              <a:gd name="connsiteY20" fmla="*/ 0 h 6845276"/>
              <a:gd name="connsiteX21" fmla="*/ 1146711 w 7265542"/>
              <a:gd name="connsiteY21" fmla="*/ 0 h 6845276"/>
              <a:gd name="connsiteX22" fmla="*/ 2 w 7265542"/>
              <a:gd name="connsiteY22" fmla="*/ 3050347 h 6845276"/>
              <a:gd name="connsiteX23" fmla="*/ 1986638 w 7265542"/>
              <a:gd name="connsiteY23" fmla="*/ 6854692 h 6845276"/>
              <a:gd name="connsiteX24" fmla="*/ 2162105 w 7265542"/>
              <a:gd name="connsiteY24" fmla="*/ 6854692 h 6845276"/>
              <a:gd name="connsiteX25" fmla="*/ 2134621 w 7265542"/>
              <a:gd name="connsiteY25" fmla="*/ 6837897 h 6845276"/>
              <a:gd name="connsiteX26" fmla="*/ 481360 w 7265542"/>
              <a:gd name="connsiteY26" fmla="*/ 1206321 h 6845276"/>
              <a:gd name="connsiteX27" fmla="*/ 755694 w 7265542"/>
              <a:gd name="connsiteY27" fmla="*/ 684655 h 6845276"/>
              <a:gd name="connsiteX28" fmla="*/ 796285 w 7265542"/>
              <a:gd name="connsiteY28" fmla="*/ 621037 h 6845276"/>
              <a:gd name="connsiteX29" fmla="*/ 858761 w 7265542"/>
              <a:gd name="connsiteY29" fmla="*/ 601061 h 6845276"/>
              <a:gd name="connsiteX30" fmla="*/ 893498 w 7265542"/>
              <a:gd name="connsiteY30" fmla="*/ 609204 h 6845276"/>
              <a:gd name="connsiteX31" fmla="*/ 1269626 w 7265542"/>
              <a:gd name="connsiteY31" fmla="*/ 624727 h 6845276"/>
              <a:gd name="connsiteX32" fmla="*/ 2060311 w 7265542"/>
              <a:gd name="connsiteY32" fmla="*/ 534390 h 6845276"/>
              <a:gd name="connsiteX33" fmla="*/ 2977475 w 7265542"/>
              <a:gd name="connsiteY33" fmla="*/ 385778 h 6845276"/>
              <a:gd name="connsiteX34" fmla="*/ 3465449 w 7265542"/>
              <a:gd name="connsiteY34" fmla="*/ 307529 h 6845276"/>
              <a:gd name="connsiteX35" fmla="*/ 4516472 w 7265542"/>
              <a:gd name="connsiteY35" fmla="*/ 287171 h 6845276"/>
              <a:gd name="connsiteX36" fmla="*/ 5616610 w 7265542"/>
              <a:gd name="connsiteY36" fmla="*/ 451559 h 6845276"/>
              <a:gd name="connsiteX37" fmla="*/ 6033074 w 7265542"/>
              <a:gd name="connsiteY37" fmla="*/ 554366 h 6845276"/>
              <a:gd name="connsiteX38" fmla="*/ 6356270 w 7265542"/>
              <a:gd name="connsiteY38" fmla="*/ 650556 h 6845276"/>
              <a:gd name="connsiteX39" fmla="*/ 6368104 w 7265542"/>
              <a:gd name="connsiteY39" fmla="*/ 662389 h 6845276"/>
              <a:gd name="connsiteX40" fmla="*/ 6354235 w 7265542"/>
              <a:gd name="connsiteY40" fmla="*/ 670150 h 6845276"/>
              <a:gd name="connsiteX41" fmla="*/ 6323951 w 7265542"/>
              <a:gd name="connsiteY41" fmla="*/ 668623 h 6845276"/>
              <a:gd name="connsiteX42" fmla="*/ 5538483 w 7265542"/>
              <a:gd name="connsiteY42" fmla="*/ 638087 h 6845276"/>
              <a:gd name="connsiteX43" fmla="*/ 4388084 w 7265542"/>
              <a:gd name="connsiteY43" fmla="*/ 695852 h 6845276"/>
              <a:gd name="connsiteX44" fmla="*/ 3048476 w 7265542"/>
              <a:gd name="connsiteY44" fmla="*/ 978569 h 6845276"/>
              <a:gd name="connsiteX45" fmla="*/ 2052295 w 7265542"/>
              <a:gd name="connsiteY45" fmla="*/ 1292460 h 6845276"/>
              <a:gd name="connsiteX46" fmla="*/ 1135258 w 7265542"/>
              <a:gd name="connsiteY46" fmla="*/ 1461301 h 6845276"/>
              <a:gd name="connsiteX47" fmla="*/ 715994 w 7265542"/>
              <a:gd name="connsiteY47" fmla="*/ 1438653 h 6845276"/>
              <a:gd name="connsiteX48" fmla="*/ 512407 w 7265542"/>
              <a:gd name="connsiteY48" fmla="*/ 1355950 h 6845276"/>
              <a:gd name="connsiteX49" fmla="*/ 481360 w 7265542"/>
              <a:gd name="connsiteY49" fmla="*/ 1206321 h 6845276"/>
              <a:gd name="connsiteX50" fmla="*/ 90853 w 7265542"/>
              <a:gd name="connsiteY50" fmla="*/ 3171730 h 6845276"/>
              <a:gd name="connsiteX51" fmla="*/ 124444 w 7265542"/>
              <a:gd name="connsiteY51" fmla="*/ 2481222 h 6845276"/>
              <a:gd name="connsiteX52" fmla="*/ 130807 w 7265542"/>
              <a:gd name="connsiteY52" fmla="*/ 2431727 h 6845276"/>
              <a:gd name="connsiteX53" fmla="*/ 158673 w 7265542"/>
              <a:gd name="connsiteY53" fmla="*/ 2387958 h 6845276"/>
              <a:gd name="connsiteX54" fmla="*/ 223057 w 7265542"/>
              <a:gd name="connsiteY54" fmla="*/ 2384777 h 6845276"/>
              <a:gd name="connsiteX55" fmla="*/ 259322 w 7265542"/>
              <a:gd name="connsiteY55" fmla="*/ 2391266 h 6845276"/>
              <a:gd name="connsiteX56" fmla="*/ 507444 w 7265542"/>
              <a:gd name="connsiteY56" fmla="*/ 2427656 h 6845276"/>
              <a:gd name="connsiteX57" fmla="*/ 1094159 w 7265542"/>
              <a:gd name="connsiteY57" fmla="*/ 2453103 h 6845276"/>
              <a:gd name="connsiteX58" fmla="*/ 1746532 w 7265542"/>
              <a:gd name="connsiteY58" fmla="*/ 2400936 h 6845276"/>
              <a:gd name="connsiteX59" fmla="*/ 2181191 w 7265542"/>
              <a:gd name="connsiteY59" fmla="*/ 2333247 h 6845276"/>
              <a:gd name="connsiteX60" fmla="*/ 2915889 w 7265542"/>
              <a:gd name="connsiteY60" fmla="*/ 2187562 h 6845276"/>
              <a:gd name="connsiteX61" fmla="*/ 3574496 w 7265542"/>
              <a:gd name="connsiteY61" fmla="*/ 2056255 h 6845276"/>
              <a:gd name="connsiteX62" fmla="*/ 4130291 w 7265542"/>
              <a:gd name="connsiteY62" fmla="*/ 1971898 h 6845276"/>
              <a:gd name="connsiteX63" fmla="*/ 4859390 w 7265542"/>
              <a:gd name="connsiteY63" fmla="*/ 1932327 h 6845276"/>
              <a:gd name="connsiteX64" fmla="*/ 5559223 w 7265542"/>
              <a:gd name="connsiteY64" fmla="*/ 1978769 h 6845276"/>
              <a:gd name="connsiteX65" fmla="*/ 6203070 w 7265542"/>
              <a:gd name="connsiteY65" fmla="*/ 2094298 h 6845276"/>
              <a:gd name="connsiteX66" fmla="*/ 6813071 w 7265542"/>
              <a:gd name="connsiteY66" fmla="*/ 2274591 h 6845276"/>
              <a:gd name="connsiteX67" fmla="*/ 7072900 w 7265542"/>
              <a:gd name="connsiteY67" fmla="*/ 2378543 h 6845276"/>
              <a:gd name="connsiteX68" fmla="*/ 7081807 w 7265542"/>
              <a:gd name="connsiteY68" fmla="*/ 2395338 h 6845276"/>
              <a:gd name="connsiteX69" fmla="*/ 7056358 w 7265542"/>
              <a:gd name="connsiteY69" fmla="*/ 2404372 h 6845276"/>
              <a:gd name="connsiteX70" fmla="*/ 6849080 w 7265542"/>
              <a:gd name="connsiteY70" fmla="*/ 2399537 h 6845276"/>
              <a:gd name="connsiteX71" fmla="*/ 5240990 w 7265542"/>
              <a:gd name="connsiteY71" fmla="*/ 2475878 h 6845276"/>
              <a:gd name="connsiteX72" fmla="*/ 3948462 w 7265542"/>
              <a:gd name="connsiteY72" fmla="*/ 2780480 h 6845276"/>
              <a:gd name="connsiteX73" fmla="*/ 2170630 w 7265542"/>
              <a:gd name="connsiteY73" fmla="*/ 3365764 h 6845276"/>
              <a:gd name="connsiteX74" fmla="*/ 585826 w 7265542"/>
              <a:gd name="connsiteY74" fmla="*/ 3561071 h 6845276"/>
              <a:gd name="connsiteX75" fmla="*/ 183231 w 7265542"/>
              <a:gd name="connsiteY75" fmla="*/ 3421875 h 6845276"/>
              <a:gd name="connsiteX76" fmla="*/ 90853 w 7265542"/>
              <a:gd name="connsiteY76" fmla="*/ 3171730 h 6845276"/>
              <a:gd name="connsiteX77" fmla="*/ 1182338 w 7265542"/>
              <a:gd name="connsiteY77" fmla="*/ 5427363 h 6845276"/>
              <a:gd name="connsiteX78" fmla="*/ 591552 w 7265542"/>
              <a:gd name="connsiteY78" fmla="*/ 5123270 h 6845276"/>
              <a:gd name="connsiteX79" fmla="*/ 349791 w 7265542"/>
              <a:gd name="connsiteY79" fmla="*/ 4568904 h 6845276"/>
              <a:gd name="connsiteX80" fmla="*/ 334013 w 7265542"/>
              <a:gd name="connsiteY80" fmla="*/ 4521572 h 6845276"/>
              <a:gd name="connsiteX81" fmla="*/ 338339 w 7265542"/>
              <a:gd name="connsiteY81" fmla="*/ 4457955 h 6845276"/>
              <a:gd name="connsiteX82" fmla="*/ 424991 w 7265542"/>
              <a:gd name="connsiteY82" fmla="*/ 4457955 h 6845276"/>
              <a:gd name="connsiteX83" fmla="*/ 1049497 w 7265542"/>
              <a:gd name="connsiteY83" fmla="*/ 4542312 h 6845276"/>
              <a:gd name="connsiteX84" fmla="*/ 1610127 w 7265542"/>
              <a:gd name="connsiteY84" fmla="*/ 4563433 h 6845276"/>
              <a:gd name="connsiteX85" fmla="*/ 2116552 w 7265542"/>
              <a:gd name="connsiteY85" fmla="*/ 4537986 h 6845276"/>
              <a:gd name="connsiteX86" fmla="*/ 2803661 w 7265542"/>
              <a:gd name="connsiteY86" fmla="*/ 4440142 h 6845276"/>
              <a:gd name="connsiteX87" fmla="*/ 3652623 w 7265542"/>
              <a:gd name="connsiteY87" fmla="*/ 4257813 h 6845276"/>
              <a:gd name="connsiteX88" fmla="*/ 4171772 w 7265542"/>
              <a:gd name="connsiteY88" fmla="*/ 4160605 h 6845276"/>
              <a:gd name="connsiteX89" fmla="*/ 4583401 w 7265542"/>
              <a:gd name="connsiteY89" fmla="*/ 4127905 h 6845276"/>
              <a:gd name="connsiteX90" fmla="*/ 5135888 w 7265542"/>
              <a:gd name="connsiteY90" fmla="*/ 4149154 h 6845276"/>
              <a:gd name="connsiteX91" fmla="*/ 5791059 w 7265542"/>
              <a:gd name="connsiteY91" fmla="*/ 4241400 h 6845276"/>
              <a:gd name="connsiteX92" fmla="*/ 6230555 w 7265542"/>
              <a:gd name="connsiteY92" fmla="*/ 4347514 h 6845276"/>
              <a:gd name="connsiteX93" fmla="*/ 6386427 w 7265542"/>
              <a:gd name="connsiteY93" fmla="*/ 4395609 h 6845276"/>
              <a:gd name="connsiteX94" fmla="*/ 6403605 w 7265542"/>
              <a:gd name="connsiteY94" fmla="*/ 4415967 h 6845276"/>
              <a:gd name="connsiteX95" fmla="*/ 6382737 w 7265542"/>
              <a:gd name="connsiteY95" fmla="*/ 4424492 h 6845276"/>
              <a:gd name="connsiteX96" fmla="*/ 6364541 w 7265542"/>
              <a:gd name="connsiteY96" fmla="*/ 4422711 h 6845276"/>
              <a:gd name="connsiteX97" fmla="*/ 5164390 w 7265542"/>
              <a:gd name="connsiteY97" fmla="*/ 4511775 h 6845276"/>
              <a:gd name="connsiteX98" fmla="*/ 4289599 w 7265542"/>
              <a:gd name="connsiteY98" fmla="*/ 4790167 h 6845276"/>
              <a:gd name="connsiteX99" fmla="*/ 3144417 w 7265542"/>
              <a:gd name="connsiteY99" fmla="*/ 5183070 h 6845276"/>
              <a:gd name="connsiteX100" fmla="*/ 1923780 w 7265542"/>
              <a:gd name="connsiteY100" fmla="*/ 5443013 h 6845276"/>
              <a:gd name="connsiteX101" fmla="*/ 1182338 w 7265542"/>
              <a:gd name="connsiteY101" fmla="*/ 5427363 h 684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265542" h="6845276">
                <a:moveTo>
                  <a:pt x="2134621" y="6837897"/>
                </a:moveTo>
                <a:cubicBezTo>
                  <a:pt x="2134621" y="6837897"/>
                  <a:pt x="2045551" y="6778605"/>
                  <a:pt x="1877972" y="6655441"/>
                </a:cubicBezTo>
                <a:cubicBezTo>
                  <a:pt x="1773252" y="6578464"/>
                  <a:pt x="1643337" y="6464588"/>
                  <a:pt x="1560503" y="6389519"/>
                </a:cubicBezTo>
                <a:cubicBezTo>
                  <a:pt x="1536072" y="6366871"/>
                  <a:pt x="1493701" y="6324628"/>
                  <a:pt x="1495609" y="6305670"/>
                </a:cubicBezTo>
                <a:cubicBezTo>
                  <a:pt x="1495609" y="6305670"/>
                  <a:pt x="1496627" y="6287985"/>
                  <a:pt x="1541926" y="6292947"/>
                </a:cubicBezTo>
                <a:cubicBezTo>
                  <a:pt x="1587224" y="6297909"/>
                  <a:pt x="1720956" y="6319794"/>
                  <a:pt x="1909402" y="6333789"/>
                </a:cubicBezTo>
                <a:cubicBezTo>
                  <a:pt x="2060167" y="6343218"/>
                  <a:pt x="2211312" y="6345002"/>
                  <a:pt x="2362258" y="6339133"/>
                </a:cubicBezTo>
                <a:cubicBezTo>
                  <a:pt x="2539252" y="6333408"/>
                  <a:pt x="2727825" y="6310124"/>
                  <a:pt x="2887769" y="6288239"/>
                </a:cubicBezTo>
                <a:cubicBezTo>
                  <a:pt x="3047712" y="6266355"/>
                  <a:pt x="3362637" y="6207444"/>
                  <a:pt x="3362637" y="6207444"/>
                </a:cubicBezTo>
                <a:cubicBezTo>
                  <a:pt x="3362637" y="6207444"/>
                  <a:pt x="3615214" y="6158459"/>
                  <a:pt x="3823255" y="6126650"/>
                </a:cubicBezTo>
                <a:cubicBezTo>
                  <a:pt x="3973869" y="6103476"/>
                  <a:pt x="4125904" y="6090723"/>
                  <a:pt x="4278274" y="6088479"/>
                </a:cubicBezTo>
                <a:cubicBezTo>
                  <a:pt x="4478495" y="6089387"/>
                  <a:pt x="4678488" y="6102132"/>
                  <a:pt x="4877204" y="6126650"/>
                </a:cubicBezTo>
                <a:cubicBezTo>
                  <a:pt x="5169862" y="6164820"/>
                  <a:pt x="5330060" y="6233146"/>
                  <a:pt x="5343929" y="6239635"/>
                </a:cubicBezTo>
                <a:cubicBezTo>
                  <a:pt x="5357799" y="6246124"/>
                  <a:pt x="5371287" y="6256430"/>
                  <a:pt x="5368487" y="6267372"/>
                </a:cubicBezTo>
                <a:cubicBezTo>
                  <a:pt x="5365688" y="6278315"/>
                  <a:pt x="5347238" y="6276406"/>
                  <a:pt x="5347238" y="6276406"/>
                </a:cubicBezTo>
                <a:cubicBezTo>
                  <a:pt x="5123140" y="6270490"/>
                  <a:pt x="4899003" y="6286642"/>
                  <a:pt x="4678070" y="6324629"/>
                </a:cubicBezTo>
                <a:cubicBezTo>
                  <a:pt x="4339478" y="6386592"/>
                  <a:pt x="3901891" y="6573374"/>
                  <a:pt x="3901891" y="6573374"/>
                </a:cubicBezTo>
                <a:lnTo>
                  <a:pt x="3526017" y="6721095"/>
                </a:lnTo>
                <a:cubicBezTo>
                  <a:pt x="3358065" y="6780596"/>
                  <a:pt x="3185194" y="6825174"/>
                  <a:pt x="3009413" y="6854310"/>
                </a:cubicBezTo>
                <a:lnTo>
                  <a:pt x="7275215" y="6854311"/>
                </a:lnTo>
                <a:lnTo>
                  <a:pt x="7275215" y="0"/>
                </a:lnTo>
                <a:lnTo>
                  <a:pt x="1146711" y="0"/>
                </a:lnTo>
                <a:cubicBezTo>
                  <a:pt x="406626" y="843748"/>
                  <a:pt x="-988" y="1928039"/>
                  <a:pt x="2" y="3050347"/>
                </a:cubicBezTo>
                <a:cubicBezTo>
                  <a:pt x="1" y="4622852"/>
                  <a:pt x="786360" y="6014937"/>
                  <a:pt x="1986638" y="6854692"/>
                </a:cubicBezTo>
                <a:lnTo>
                  <a:pt x="2162105" y="6854692"/>
                </a:lnTo>
                <a:cubicBezTo>
                  <a:pt x="2152501" y="6849854"/>
                  <a:pt x="2143308" y="6844237"/>
                  <a:pt x="2134621" y="6837897"/>
                </a:cubicBezTo>
                <a:close/>
                <a:moveTo>
                  <a:pt x="481360" y="1206321"/>
                </a:moveTo>
                <a:cubicBezTo>
                  <a:pt x="568648" y="1000072"/>
                  <a:pt x="755694" y="684655"/>
                  <a:pt x="755694" y="684655"/>
                </a:cubicBezTo>
                <a:cubicBezTo>
                  <a:pt x="755694" y="684655"/>
                  <a:pt x="773890" y="653609"/>
                  <a:pt x="796285" y="621037"/>
                </a:cubicBezTo>
                <a:cubicBezTo>
                  <a:pt x="818680" y="588465"/>
                  <a:pt x="858761" y="601061"/>
                  <a:pt x="858761" y="601061"/>
                </a:cubicBezTo>
                <a:lnTo>
                  <a:pt x="893498" y="609204"/>
                </a:lnTo>
                <a:cubicBezTo>
                  <a:pt x="1024049" y="637832"/>
                  <a:pt x="1269626" y="624727"/>
                  <a:pt x="1269626" y="624727"/>
                </a:cubicBezTo>
                <a:cubicBezTo>
                  <a:pt x="1534800" y="610731"/>
                  <a:pt x="1942103" y="551694"/>
                  <a:pt x="2060311" y="534390"/>
                </a:cubicBezTo>
                <a:cubicBezTo>
                  <a:pt x="2178519" y="517086"/>
                  <a:pt x="2977475" y="385778"/>
                  <a:pt x="2977475" y="385778"/>
                </a:cubicBezTo>
                <a:cubicBezTo>
                  <a:pt x="3170883" y="350661"/>
                  <a:pt x="3465449" y="307529"/>
                  <a:pt x="3465449" y="307529"/>
                </a:cubicBezTo>
                <a:cubicBezTo>
                  <a:pt x="3938791" y="242257"/>
                  <a:pt x="4516472" y="287171"/>
                  <a:pt x="4516472" y="287171"/>
                </a:cubicBezTo>
                <a:cubicBezTo>
                  <a:pt x="4999993" y="314908"/>
                  <a:pt x="5616610" y="451559"/>
                  <a:pt x="5616610" y="451559"/>
                </a:cubicBezTo>
                <a:cubicBezTo>
                  <a:pt x="5789914" y="487821"/>
                  <a:pt x="6033074" y="554366"/>
                  <a:pt x="6033074" y="554366"/>
                </a:cubicBezTo>
                <a:cubicBezTo>
                  <a:pt x="6136268" y="581594"/>
                  <a:pt x="6356270" y="650556"/>
                  <a:pt x="6356270" y="650556"/>
                </a:cubicBezTo>
                <a:cubicBezTo>
                  <a:pt x="6356270" y="650556"/>
                  <a:pt x="6370140" y="654246"/>
                  <a:pt x="6368104" y="662389"/>
                </a:cubicBezTo>
                <a:cubicBezTo>
                  <a:pt x="6366068" y="670532"/>
                  <a:pt x="6354235" y="670150"/>
                  <a:pt x="6354235" y="670150"/>
                </a:cubicBezTo>
                <a:lnTo>
                  <a:pt x="6323951" y="668623"/>
                </a:lnTo>
                <a:cubicBezTo>
                  <a:pt x="6258166" y="664170"/>
                  <a:pt x="5799203" y="640250"/>
                  <a:pt x="5538483" y="638087"/>
                </a:cubicBezTo>
                <a:cubicBezTo>
                  <a:pt x="5277763" y="635924"/>
                  <a:pt x="4979762" y="634651"/>
                  <a:pt x="4388084" y="695852"/>
                </a:cubicBezTo>
                <a:cubicBezTo>
                  <a:pt x="3796407" y="757052"/>
                  <a:pt x="3182207" y="940017"/>
                  <a:pt x="3048476" y="978569"/>
                </a:cubicBezTo>
                <a:cubicBezTo>
                  <a:pt x="2914744" y="1017122"/>
                  <a:pt x="2052295" y="1292460"/>
                  <a:pt x="2052295" y="1292460"/>
                </a:cubicBezTo>
                <a:cubicBezTo>
                  <a:pt x="1560248" y="1436490"/>
                  <a:pt x="1356279" y="1447687"/>
                  <a:pt x="1135258" y="1461301"/>
                </a:cubicBezTo>
                <a:cubicBezTo>
                  <a:pt x="995096" y="1468825"/>
                  <a:pt x="854531" y="1461232"/>
                  <a:pt x="715994" y="1438653"/>
                </a:cubicBezTo>
                <a:cubicBezTo>
                  <a:pt x="567503" y="1413206"/>
                  <a:pt x="512407" y="1355950"/>
                  <a:pt x="512407" y="1355950"/>
                </a:cubicBezTo>
                <a:cubicBezTo>
                  <a:pt x="439370" y="1285080"/>
                  <a:pt x="481360" y="1206321"/>
                  <a:pt x="481360" y="1206321"/>
                </a:cubicBezTo>
                <a:close/>
                <a:moveTo>
                  <a:pt x="90853" y="3171730"/>
                </a:moveTo>
                <a:cubicBezTo>
                  <a:pt x="75965" y="2855804"/>
                  <a:pt x="124444" y="2481222"/>
                  <a:pt x="124444" y="2481222"/>
                </a:cubicBezTo>
                <a:cubicBezTo>
                  <a:pt x="124444" y="2481222"/>
                  <a:pt x="126353" y="2463027"/>
                  <a:pt x="130807" y="2431727"/>
                </a:cubicBezTo>
                <a:cubicBezTo>
                  <a:pt x="132916" y="2413645"/>
                  <a:pt x="143181" y="2397521"/>
                  <a:pt x="158673" y="2387958"/>
                </a:cubicBezTo>
                <a:cubicBezTo>
                  <a:pt x="179320" y="2380418"/>
                  <a:pt x="201767" y="2379309"/>
                  <a:pt x="223057" y="2384777"/>
                </a:cubicBezTo>
                <a:lnTo>
                  <a:pt x="259322" y="2391266"/>
                </a:lnTo>
                <a:cubicBezTo>
                  <a:pt x="370023" y="2412515"/>
                  <a:pt x="507444" y="2427656"/>
                  <a:pt x="507444" y="2427656"/>
                </a:cubicBezTo>
                <a:cubicBezTo>
                  <a:pt x="702225" y="2449267"/>
                  <a:pt x="898238" y="2457768"/>
                  <a:pt x="1094159" y="2453103"/>
                </a:cubicBezTo>
                <a:cubicBezTo>
                  <a:pt x="1391143" y="2449540"/>
                  <a:pt x="1746532" y="2400936"/>
                  <a:pt x="1746532" y="2400936"/>
                </a:cubicBezTo>
                <a:cubicBezTo>
                  <a:pt x="1889806" y="2383760"/>
                  <a:pt x="2181191" y="2333247"/>
                  <a:pt x="2181191" y="2333247"/>
                </a:cubicBezTo>
                <a:cubicBezTo>
                  <a:pt x="2304744" y="2311999"/>
                  <a:pt x="2776686" y="2216572"/>
                  <a:pt x="2915889" y="2187562"/>
                </a:cubicBezTo>
                <a:cubicBezTo>
                  <a:pt x="3055092" y="2158552"/>
                  <a:pt x="3574496" y="2056255"/>
                  <a:pt x="3574496" y="2056255"/>
                </a:cubicBezTo>
                <a:cubicBezTo>
                  <a:pt x="3807986" y="2011086"/>
                  <a:pt x="4130291" y="1971898"/>
                  <a:pt x="4130291" y="1971898"/>
                </a:cubicBezTo>
                <a:cubicBezTo>
                  <a:pt x="4372258" y="1943481"/>
                  <a:pt x="4615769" y="1930265"/>
                  <a:pt x="4859390" y="1932327"/>
                </a:cubicBezTo>
                <a:cubicBezTo>
                  <a:pt x="5005465" y="1932327"/>
                  <a:pt x="5246971" y="1942506"/>
                  <a:pt x="5559223" y="1978769"/>
                </a:cubicBezTo>
                <a:cubicBezTo>
                  <a:pt x="5775652" y="2006382"/>
                  <a:pt x="5990543" y="2044942"/>
                  <a:pt x="6203070" y="2094298"/>
                </a:cubicBezTo>
                <a:cubicBezTo>
                  <a:pt x="6430707" y="2145193"/>
                  <a:pt x="6688119" y="2230059"/>
                  <a:pt x="6813071" y="2274591"/>
                </a:cubicBezTo>
                <a:cubicBezTo>
                  <a:pt x="6938023" y="2319124"/>
                  <a:pt x="7067556" y="2376380"/>
                  <a:pt x="7072900" y="2378543"/>
                </a:cubicBezTo>
                <a:cubicBezTo>
                  <a:pt x="7078244" y="2380706"/>
                  <a:pt x="7084733" y="2384396"/>
                  <a:pt x="7081807" y="2395338"/>
                </a:cubicBezTo>
                <a:cubicBezTo>
                  <a:pt x="7078880" y="2406280"/>
                  <a:pt x="7056358" y="2404372"/>
                  <a:pt x="7056358" y="2404372"/>
                </a:cubicBezTo>
                <a:lnTo>
                  <a:pt x="6849080" y="2399537"/>
                </a:lnTo>
                <a:cubicBezTo>
                  <a:pt x="6392153" y="2388722"/>
                  <a:pt x="5724130" y="2406026"/>
                  <a:pt x="5240990" y="2475878"/>
                </a:cubicBezTo>
                <a:cubicBezTo>
                  <a:pt x="4757851" y="2545730"/>
                  <a:pt x="4231322" y="2695614"/>
                  <a:pt x="3948462" y="2780480"/>
                </a:cubicBezTo>
                <a:cubicBezTo>
                  <a:pt x="3665601" y="2865346"/>
                  <a:pt x="3110697" y="3050347"/>
                  <a:pt x="2170630" y="3365764"/>
                </a:cubicBezTo>
                <a:cubicBezTo>
                  <a:pt x="1230563" y="3681181"/>
                  <a:pt x="585826" y="3561071"/>
                  <a:pt x="585826" y="3561071"/>
                </a:cubicBezTo>
                <a:cubicBezTo>
                  <a:pt x="359589" y="3533715"/>
                  <a:pt x="282607" y="3501397"/>
                  <a:pt x="183231" y="3421875"/>
                </a:cubicBezTo>
                <a:cubicBezTo>
                  <a:pt x="83855" y="3342353"/>
                  <a:pt x="90853" y="3171730"/>
                  <a:pt x="90853" y="3171730"/>
                </a:cubicBezTo>
                <a:close/>
                <a:moveTo>
                  <a:pt x="1182338" y="5427363"/>
                </a:moveTo>
                <a:cubicBezTo>
                  <a:pt x="1011579" y="5404588"/>
                  <a:pt x="718794" y="5359928"/>
                  <a:pt x="591552" y="5123270"/>
                </a:cubicBezTo>
                <a:cubicBezTo>
                  <a:pt x="464309" y="4886611"/>
                  <a:pt x="349791" y="4568904"/>
                  <a:pt x="349791" y="4568904"/>
                </a:cubicBezTo>
                <a:cubicBezTo>
                  <a:pt x="349791" y="4568904"/>
                  <a:pt x="342157" y="4543457"/>
                  <a:pt x="334013" y="4521572"/>
                </a:cubicBezTo>
                <a:cubicBezTo>
                  <a:pt x="325869" y="4499688"/>
                  <a:pt x="316581" y="4473223"/>
                  <a:pt x="338339" y="4457955"/>
                </a:cubicBezTo>
                <a:cubicBezTo>
                  <a:pt x="360098" y="4442687"/>
                  <a:pt x="424991" y="4457955"/>
                  <a:pt x="424991" y="4457955"/>
                </a:cubicBezTo>
                <a:cubicBezTo>
                  <a:pt x="662680" y="4506940"/>
                  <a:pt x="1049497" y="4542312"/>
                  <a:pt x="1049497" y="4542312"/>
                </a:cubicBezTo>
                <a:cubicBezTo>
                  <a:pt x="1276371" y="4564578"/>
                  <a:pt x="1610127" y="4563433"/>
                  <a:pt x="1610127" y="4563433"/>
                </a:cubicBezTo>
                <a:cubicBezTo>
                  <a:pt x="1814987" y="4564578"/>
                  <a:pt x="2116552" y="4537986"/>
                  <a:pt x="2116552" y="4537986"/>
                </a:cubicBezTo>
                <a:cubicBezTo>
                  <a:pt x="2399666" y="4515974"/>
                  <a:pt x="2803661" y="4440142"/>
                  <a:pt x="2803661" y="4440142"/>
                </a:cubicBezTo>
                <a:cubicBezTo>
                  <a:pt x="2977856" y="4408715"/>
                  <a:pt x="3401701" y="4313670"/>
                  <a:pt x="3652623" y="4257813"/>
                </a:cubicBezTo>
                <a:cubicBezTo>
                  <a:pt x="3903545" y="4201957"/>
                  <a:pt x="4171772" y="4160605"/>
                  <a:pt x="4171772" y="4160605"/>
                </a:cubicBezTo>
                <a:cubicBezTo>
                  <a:pt x="4308176" y="4141227"/>
                  <a:pt x="4445649" y="4130307"/>
                  <a:pt x="4583401" y="4127905"/>
                </a:cubicBezTo>
                <a:cubicBezTo>
                  <a:pt x="4583401" y="4127905"/>
                  <a:pt x="4854809" y="4123070"/>
                  <a:pt x="5135888" y="4149154"/>
                </a:cubicBezTo>
                <a:cubicBezTo>
                  <a:pt x="5355815" y="4167781"/>
                  <a:pt x="5574540" y="4198577"/>
                  <a:pt x="5791059" y="4241400"/>
                </a:cubicBezTo>
                <a:cubicBezTo>
                  <a:pt x="5997574" y="4281352"/>
                  <a:pt x="6195818" y="4337590"/>
                  <a:pt x="6230555" y="4347514"/>
                </a:cubicBezTo>
                <a:cubicBezTo>
                  <a:pt x="6265291" y="4357439"/>
                  <a:pt x="6378156" y="4392683"/>
                  <a:pt x="6386427" y="4395609"/>
                </a:cubicBezTo>
                <a:cubicBezTo>
                  <a:pt x="6394698" y="4398536"/>
                  <a:pt x="6407167" y="4405788"/>
                  <a:pt x="6403605" y="4415967"/>
                </a:cubicBezTo>
                <a:cubicBezTo>
                  <a:pt x="6400042" y="4426146"/>
                  <a:pt x="6382737" y="4424492"/>
                  <a:pt x="6382737" y="4424492"/>
                </a:cubicBezTo>
                <a:lnTo>
                  <a:pt x="6364541" y="4422711"/>
                </a:lnTo>
                <a:cubicBezTo>
                  <a:pt x="5798694" y="4367236"/>
                  <a:pt x="5164390" y="4511775"/>
                  <a:pt x="5164390" y="4511775"/>
                </a:cubicBezTo>
                <a:cubicBezTo>
                  <a:pt x="4939299" y="4557453"/>
                  <a:pt x="4609613" y="4672856"/>
                  <a:pt x="4289599" y="4790167"/>
                </a:cubicBezTo>
                <a:cubicBezTo>
                  <a:pt x="3969584" y="4907478"/>
                  <a:pt x="3551593" y="5057362"/>
                  <a:pt x="3144417" y="5183070"/>
                </a:cubicBezTo>
                <a:cubicBezTo>
                  <a:pt x="2737241" y="5308779"/>
                  <a:pt x="2259955" y="5408278"/>
                  <a:pt x="1923780" y="5443013"/>
                </a:cubicBezTo>
                <a:cubicBezTo>
                  <a:pt x="1587606" y="5477748"/>
                  <a:pt x="1182338" y="5427363"/>
                  <a:pt x="1182338" y="5427363"/>
                </a:cubicBezTo>
                <a:close/>
              </a:path>
            </a:pathLst>
          </a:custGeom>
          <a:solidFill>
            <a:schemeClr val="accent2"/>
          </a:solidFill>
          <a:ln w="12722" cap="flat">
            <a:noFill/>
            <a:prstDash val="solid"/>
            <a:miter/>
          </a:ln>
        </p:spPr>
        <p:txBody>
          <a:bodyPr rtlCol="0" anchor="ctr"/>
          <a:lstStyle/>
          <a:p>
            <a:pPr eaLnBrk="1"/>
            <a:endParaRPr lang="en-GB" sz="13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D68D7B-DF38-479E-8181-B200AE68BD7D}"/>
              </a:ext>
            </a:extLst>
          </p:cNvPr>
          <p:cNvSpPr/>
          <p:nvPr userDrawn="1"/>
        </p:nvSpPr>
        <p:spPr>
          <a:xfrm>
            <a:off x="926305" y="2"/>
            <a:ext cx="3645695" cy="39956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/>
            <a:endParaRPr lang="en-GB" sz="1458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4A0F3B-E034-44A5-A9E3-6A1645DD81D4}"/>
              </a:ext>
            </a:extLst>
          </p:cNvPr>
          <p:cNvCxnSpPr>
            <a:cxnSpLocks/>
          </p:cNvCxnSpPr>
          <p:nvPr userDrawn="1"/>
        </p:nvCxnSpPr>
        <p:spPr>
          <a:xfrm>
            <a:off x="1143001" y="3509994"/>
            <a:ext cx="3213497" cy="0"/>
          </a:xfrm>
          <a:prstGeom prst="line">
            <a:avLst/>
          </a:prstGeom>
          <a:ln w="12700" cap="flat">
            <a:solidFill>
              <a:schemeClr val="accent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6C8F9C-65F5-4250-AD42-B973C904C2CF}"/>
              </a:ext>
            </a:extLst>
          </p:cNvPr>
          <p:cNvGrpSpPr/>
          <p:nvPr userDrawn="1"/>
        </p:nvGrpSpPr>
        <p:grpSpPr>
          <a:xfrm>
            <a:off x="1150144" y="2586211"/>
            <a:ext cx="1682354" cy="505724"/>
            <a:chOff x="1533524" y="369094"/>
            <a:chExt cx="2243139" cy="606869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1F687E69-D217-4D8B-98A4-3BB1B8845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77949" y="521688"/>
              <a:ext cx="1498714" cy="30275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F76E90C-FE8B-4B20-BF55-89FC5902A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847" r="871" b="847"/>
            <a:stretch/>
          </p:blipFill>
          <p:spPr>
            <a:xfrm>
              <a:off x="1533524" y="369094"/>
              <a:ext cx="607220" cy="606869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6DD640D-0C8B-4171-936E-345748646807}"/>
              </a:ext>
            </a:extLst>
          </p:cNvPr>
          <p:cNvSpPr txBox="1"/>
          <p:nvPr userDrawn="1"/>
        </p:nvSpPr>
        <p:spPr>
          <a:xfrm>
            <a:off x="1143001" y="3619134"/>
            <a:ext cx="321349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50"/>
              </a:spcBef>
              <a:buClr>
                <a:schemeClr val="accent1"/>
              </a:buClr>
              <a:buSzPct val="120000"/>
            </a:pPr>
            <a:r>
              <a:rPr lang="en-GB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statkraft.com</a:t>
            </a:r>
            <a:endParaRPr lang="en-GB" sz="12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84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pos="3659">
          <p15:clr>
            <a:srgbClr val="FBAE40"/>
          </p15:clr>
        </p15:guide>
        <p15:guide id="3" pos="778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1" y="1158556"/>
            <a:ext cx="8381000" cy="38460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2952766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1" y="1158556"/>
            <a:ext cx="8381000" cy="38460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660885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1" y="1158556"/>
            <a:ext cx="8381000" cy="38460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8997650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1" y="1158556"/>
            <a:ext cx="8381000" cy="384604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78531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0" y="1158556"/>
            <a:ext cx="8381000" cy="3846040"/>
          </a:xfrm>
        </p:spPr>
        <p:txBody>
          <a:bodyPr/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5B2ACB19-C0E1-7345-B8BA-15A723BE30E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208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1199" y="1158556"/>
            <a:ext cx="4038600" cy="3846039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8556"/>
            <a:ext cx="4064000" cy="38460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5B2ACB19-C0E1-7345-B8BA-15A723BE30E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400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8556"/>
            <a:ext cx="4064000" cy="38460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5B2ACB19-C0E1-7345-B8BA-15A723BE30E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28625" y="1158556"/>
            <a:ext cx="3941763" cy="3846832"/>
          </a:xfrm>
        </p:spPr>
        <p:txBody>
          <a:bodyPr>
            <a:noAutofit/>
          </a:bodyPr>
          <a:lstStyle/>
          <a:p>
            <a:r>
              <a:rPr lang="nb-NO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5078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</p:spPr>
        <p:txBody>
          <a:bodyPr>
            <a:noAutofit/>
          </a:bodyPr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199" y="1158556"/>
            <a:ext cx="4038600" cy="38460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5B2ACB19-C0E1-7345-B8BA-15A723BE30E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70437" y="1158556"/>
            <a:ext cx="3941763" cy="3846832"/>
          </a:xfrm>
        </p:spPr>
        <p:txBody>
          <a:bodyPr>
            <a:noAutofit/>
          </a:bodyPr>
          <a:lstStyle/>
          <a:p>
            <a:r>
              <a:rPr lang="nb-NO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2285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100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200" y="1158555"/>
            <a:ext cx="8381000" cy="3846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539" y="5266233"/>
            <a:ext cx="3954461" cy="304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1200" y="5266233"/>
            <a:ext cx="390845" cy="3042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fld id="{5B2ACB19-C0E1-7345-B8BA-15A723BE30E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Picture 49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950" y="5258337"/>
            <a:ext cx="984250" cy="2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31800" y="5150115"/>
            <a:ext cx="8280400" cy="0"/>
          </a:xfrm>
          <a:prstGeom prst="line">
            <a:avLst/>
          </a:prstGeom>
          <a:ln w="6350" cmpd="sng">
            <a:solidFill>
              <a:srgbClr val="CBC7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3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77" r:id="rId17"/>
    <p:sldLayoutId id="2147483672" r:id="rId18"/>
    <p:sldLayoutId id="2147483670" r:id="rId19"/>
    <p:sldLayoutId id="2147483671" r:id="rId20"/>
    <p:sldLayoutId id="2147483650" r:id="rId21"/>
    <p:sldLayoutId id="2147483657" r:id="rId22"/>
    <p:sldLayoutId id="2147483658" r:id="rId23"/>
    <p:sldLayoutId id="2147483676" r:id="rId24"/>
    <p:sldLayoutId id="2147483660" r:id="rId25"/>
    <p:sldLayoutId id="2147483678" r:id="rId26"/>
    <p:sldLayoutId id="2147483679" r:id="rId27"/>
    <p:sldLayoutId id="2147483680" r:id="rId28"/>
    <p:sldLayoutId id="2147483698" r:id="rId29"/>
    <p:sldLayoutId id="2147483699" r:id="rId30"/>
    <p:sldLayoutId id="2147483700" r:id="rId31"/>
    <p:sldLayoutId id="2147483701" r:id="rId32"/>
    <p:sldLayoutId id="2147483702" r:id="rId33"/>
    <p:sldLayoutId id="2147483703" r:id="rId34"/>
    <p:sldLayoutId id="2147483704" r:id="rId35"/>
    <p:sldLayoutId id="2147483705" r:id="rId36"/>
    <p:sldLayoutId id="2147483706" r:id="rId37"/>
    <p:sldLayoutId id="2147483707" r:id="rId38"/>
    <p:sldLayoutId id="2147483708" r:id="rId39"/>
    <p:sldLayoutId id="2147483709" r:id="rId40"/>
    <p:sldLayoutId id="2147483710" r:id="rId41"/>
    <p:sldLayoutId id="2147483711" r:id="rId42"/>
    <p:sldLayoutId id="2147483712" r:id="rId43"/>
    <p:sldLayoutId id="2147483713" r:id="rId44"/>
    <p:sldLayoutId id="2147483714" r:id="rId45"/>
    <p:sldLayoutId id="2147483715" r:id="rId46"/>
    <p:sldLayoutId id="2147483716" r:id="rId47"/>
    <p:sldLayoutId id="2147483717" r:id="rId48"/>
    <p:sldLayoutId id="2147483718" r:id="rId49"/>
    <p:sldLayoutId id="2147483719" r:id="rId50"/>
    <p:sldLayoutId id="2147483720" r:id="rId51"/>
    <p:sldLayoutId id="2147483721" r:id="rId52"/>
    <p:sldLayoutId id="2147483722" r:id="rId53"/>
    <p:sldLayoutId id="2147483723" r:id="rId54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ct val="110000"/>
        </a:lnSpc>
        <a:spcBef>
          <a:spcPts val="800"/>
        </a:spcBef>
        <a:buClr>
          <a:schemeClr val="accent4"/>
        </a:buClr>
        <a:buSzPct val="80000"/>
        <a:buFont typeface="Wingdings 3" charset="2"/>
        <a:buChar char="}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358775" indent="-179388" algn="l" defTabSz="457200" rtl="0" eaLnBrk="1" latinLnBrk="0" hangingPunct="1">
        <a:lnSpc>
          <a:spcPct val="110000"/>
        </a:lnSpc>
        <a:spcBef>
          <a:spcPts val="200"/>
        </a:spcBef>
        <a:buClr>
          <a:schemeClr val="accent4"/>
        </a:buClr>
        <a:buFont typeface="Lucida Grande"/>
        <a:buChar char="-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538163" indent="-179388" algn="l" defTabSz="457200" rtl="0" eaLnBrk="1" latinLnBrk="0" hangingPunct="1">
        <a:lnSpc>
          <a:spcPct val="110000"/>
        </a:lnSpc>
        <a:spcBef>
          <a:spcPts val="200"/>
        </a:spcBef>
        <a:buClr>
          <a:schemeClr val="accent4"/>
        </a:buClr>
        <a:buFont typeface="Lucida Grande"/>
        <a:buChar char="-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can.upc.edu/admoreWeb/2018/05/all-models-are-wrong-but-some-are-useful-george-e-p-box/" TargetMode="External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753942A-9F84-4AFB-9975-C6D48149546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2869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753942A-9F84-4AFB-9975-C6D4814954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2869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14BC3046-0EFC-4050-8760-3DE5EC2D8B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7"/>
          <a:stretch>
            <a:fillRect/>
          </a:stretch>
        </p:blipFill>
        <p:spPr>
          <a:xfrm>
            <a:off x="2382" y="285750"/>
            <a:ext cx="9141618" cy="514350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43F5658-C739-4D25-925A-FB50074B64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Calibration options in EMPS?</a:t>
            </a:r>
            <a:endParaRPr lang="nb-NO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8C35756-DDD0-47DF-854A-321EB5CAA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307" y="3562017"/>
            <a:ext cx="3645694" cy="553334"/>
          </a:xfrm>
        </p:spPr>
        <p:txBody>
          <a:bodyPr/>
          <a:lstStyle/>
          <a:p>
            <a:r>
              <a:rPr lang="en-GB" sz="1000" dirty="0"/>
              <a:t>Geir Warland</a:t>
            </a:r>
          </a:p>
          <a:p>
            <a:r>
              <a:rPr lang="en-GB" sz="1000" dirty="0"/>
              <a:t>User meeting Hydro Scheduling 2021</a:t>
            </a:r>
          </a:p>
        </p:txBody>
      </p:sp>
    </p:spTree>
    <p:extLst>
      <p:ext uri="{BB962C8B-B14F-4D97-AF65-F5344CB8AC3E}">
        <p14:creationId xmlns:p14="http://schemas.microsoft.com/office/powerpoint/2010/main" val="33104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1EED64-9A20-4116-A587-85C7BFFF0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38" y="285750"/>
            <a:ext cx="8555525" cy="5143500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EAFB1E-4F76-4526-B612-F1B963050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10</a:t>
            </a:fld>
            <a:endParaRPr lang="nb-NO" noProof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01DA7F26-2F46-4EB1-99D2-34E9AF99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37" y="285751"/>
            <a:ext cx="8392563" cy="382466"/>
          </a:xfrm>
          <a:solidFill>
            <a:schemeClr val="bg1"/>
          </a:solidFill>
        </p:spPr>
        <p:txBody>
          <a:bodyPr/>
          <a:lstStyle/>
          <a:p>
            <a:r>
              <a:rPr lang="nb-NO" dirty="0"/>
              <a:t>Prices and EMPS-forecasts in spring </a:t>
            </a:r>
            <a:r>
              <a:rPr lang="nb-NO" dirty="0" err="1"/>
              <a:t>of</a:t>
            </a:r>
            <a:r>
              <a:rPr lang="nb-NO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16856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60C5CC-5438-4ADC-A21C-E2599CCF8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38" y="285750"/>
            <a:ext cx="8555525" cy="5143500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23DE1B0-54D1-47A2-908B-9F1B385D5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11</a:t>
            </a:fld>
            <a:endParaRPr lang="nb-NO" noProof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9FC25A7-945A-40B2-959E-B21DFCC5CDF5}"/>
              </a:ext>
            </a:extLst>
          </p:cNvPr>
          <p:cNvSpPr txBox="1">
            <a:spLocks/>
          </p:cNvSpPr>
          <p:nvPr/>
        </p:nvSpPr>
        <p:spPr>
          <a:xfrm>
            <a:off x="294237" y="285751"/>
            <a:ext cx="8392563" cy="3824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/>
              <a:t>Prices and EMPS-forecasts in spring of 2020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3418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8DCAC9-2EBA-4DD4-ACED-BF65C40C2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38" y="285750"/>
            <a:ext cx="8555525" cy="5143500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23DE1B0-54D1-47A2-908B-9F1B385D5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12</a:t>
            </a:fld>
            <a:endParaRPr lang="nb-NO" noProof="0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1C23DBF4-3D93-4B93-8665-CD7592BFBB91}"/>
              </a:ext>
            </a:extLst>
          </p:cNvPr>
          <p:cNvSpPr txBox="1">
            <a:spLocks/>
          </p:cNvSpPr>
          <p:nvPr/>
        </p:nvSpPr>
        <p:spPr>
          <a:xfrm>
            <a:off x="294237" y="285751"/>
            <a:ext cx="8392563" cy="3824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/>
              <a:t>Prices and EMPS-forecasts in spring of 2020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1633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B1C9F4-7434-4CB1-ABA8-D9B20852D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38" y="285750"/>
            <a:ext cx="8555525" cy="5143500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23DE1B0-54D1-47A2-908B-9F1B385D5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13</a:t>
            </a:fld>
            <a:endParaRPr lang="nb-NO" noProof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4E2A80A9-0BB8-4081-8FDD-FB9537C8C67D}"/>
              </a:ext>
            </a:extLst>
          </p:cNvPr>
          <p:cNvSpPr txBox="1">
            <a:spLocks/>
          </p:cNvSpPr>
          <p:nvPr/>
        </p:nvSpPr>
        <p:spPr>
          <a:xfrm>
            <a:off x="294237" y="285751"/>
            <a:ext cx="8392563" cy="3824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/>
              <a:t>Prices and EMPS-forecasts in spring of 2020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2647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8B19F0-2439-4FF0-9B54-B91B2E21F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38" y="285750"/>
            <a:ext cx="8555525" cy="5143500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23DE1B0-54D1-47A2-908B-9F1B385D5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14</a:t>
            </a:fld>
            <a:endParaRPr lang="nb-NO" noProof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6112916E-0C22-4381-A49C-6C493BD9BDE3}"/>
              </a:ext>
            </a:extLst>
          </p:cNvPr>
          <p:cNvSpPr txBox="1">
            <a:spLocks/>
          </p:cNvSpPr>
          <p:nvPr/>
        </p:nvSpPr>
        <p:spPr>
          <a:xfrm>
            <a:off x="294237" y="285751"/>
            <a:ext cx="8392563" cy="3824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/>
              <a:t>Prices and EMPS-forecasts in spring of 2020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2580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dependent calibration possible?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«</a:t>
            </a:r>
            <a:r>
              <a:rPr lang="en-US" b="1" i="1" dirty="0" err="1"/>
              <a:t>Hardkjør-metoden</a:t>
            </a:r>
            <a:r>
              <a:rPr lang="en-US" b="1" i="1" dirty="0"/>
              <a:t>» </a:t>
            </a:r>
          </a:p>
          <a:p>
            <a:pPr lvl="1"/>
            <a:r>
              <a:rPr lang="en-US" dirty="0"/>
              <a:t>By «manually» splitting calculations </a:t>
            </a:r>
          </a:p>
          <a:p>
            <a:pPr lvl="1"/>
            <a:r>
              <a:rPr lang="en-US" dirty="0"/>
              <a:t>Water value-calculation for separate periods</a:t>
            </a:r>
          </a:p>
          <a:p>
            <a:pPr lvl="2"/>
            <a:r>
              <a:rPr lang="en-US" dirty="0"/>
              <a:t>Regular calibration for last year</a:t>
            </a:r>
          </a:p>
          <a:p>
            <a:pPr lvl="2"/>
            <a:r>
              <a:rPr lang="en-US" dirty="0"/>
              <a:t>Manually override calculations for first period</a:t>
            </a:r>
            <a:br>
              <a:rPr lang="en-US" dirty="0"/>
            </a:br>
            <a:endParaRPr lang="en-US" dirty="0"/>
          </a:p>
          <a:p>
            <a:r>
              <a:rPr lang="en-US" dirty="0"/>
              <a:t>Time dependent calibration factors in EMPS</a:t>
            </a:r>
          </a:p>
          <a:p>
            <a:pPr lvl="1"/>
            <a:r>
              <a:rPr lang="en-US" dirty="0"/>
              <a:t>Feedback-, form and elasticity factors can be given individually per week</a:t>
            </a:r>
          </a:p>
          <a:p>
            <a:pPr lvl="1"/>
            <a:r>
              <a:rPr lang="en-US" dirty="0"/>
              <a:t>However, the strategi calculations not limited to given period:</a:t>
            </a:r>
          </a:p>
          <a:p>
            <a:pPr lvl="2"/>
            <a:r>
              <a:rPr lang="en-US" dirty="0" err="1"/>
              <a:t>F</a:t>
            </a:r>
            <a:r>
              <a:rPr lang="en-US" sz="450" dirty="0" err="1"/>
              <a:t>k</a:t>
            </a:r>
            <a:r>
              <a:rPr lang="en-US" dirty="0"/>
              <a:t> = </a:t>
            </a:r>
            <a:r>
              <a:rPr lang="en-US" dirty="0" err="1">
                <a:latin typeface="Symbol" panose="05050102010706020507" pitchFamily="18" charset="2"/>
              </a:rPr>
              <a:t>a</a:t>
            </a:r>
            <a:r>
              <a:rPr lang="en-US" sz="450" dirty="0" err="1"/>
              <a:t>k</a:t>
            </a:r>
            <a:r>
              <a:rPr lang="en-US" sz="900" dirty="0"/>
              <a:t> *</a:t>
            </a:r>
            <a:r>
              <a:rPr lang="en-US" dirty="0"/>
              <a:t> </a:t>
            </a:r>
            <a:r>
              <a:rPr lang="en-US" dirty="0" err="1"/>
              <a:t>W</a:t>
            </a:r>
            <a:r>
              <a:rPr lang="en-US" sz="540" dirty="0" err="1"/>
              <a:t>k</a:t>
            </a:r>
            <a:endParaRPr lang="en-US" dirty="0"/>
          </a:p>
          <a:p>
            <a:pPr lvl="2"/>
            <a:r>
              <a:rPr lang="en-US" dirty="0"/>
              <a:t>The simulated hydro production is affected for the whole period, not only in limited period</a:t>
            </a:r>
          </a:p>
          <a:p>
            <a:pPr lvl="2"/>
            <a:r>
              <a:rPr lang="en-US" dirty="0"/>
              <a:t>Affecting the demand in next iteration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15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494694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8C420C-56D3-40F0-A4B4-77589545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dependent calibration factor - example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632F33-4A1E-48D2-A39C-389F4DF5C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feedback factor in a 15 weeks period</a:t>
            </a:r>
          </a:p>
          <a:p>
            <a:r>
              <a:rPr lang="en-US" dirty="0"/>
              <a:t>Ideally lowering reservoirs (water values and prices) in selected period only</a:t>
            </a:r>
          </a:p>
          <a:p>
            <a:r>
              <a:rPr lang="en-US" dirty="0"/>
              <a:t>But not limited</a:t>
            </a:r>
          </a:p>
          <a:p>
            <a:pPr lvl="1"/>
            <a:r>
              <a:rPr lang="en-US" dirty="0"/>
              <a:t>Explanation: (</a:t>
            </a:r>
            <a:r>
              <a:rPr lang="en-US" dirty="0" err="1"/>
              <a:t>F</a:t>
            </a:r>
            <a:r>
              <a:rPr lang="en-US" sz="540" dirty="0" err="1"/>
              <a:t>k</a:t>
            </a:r>
            <a:r>
              <a:rPr lang="en-US" dirty="0"/>
              <a:t> = </a:t>
            </a:r>
            <a:r>
              <a:rPr lang="en-US" dirty="0" err="1">
                <a:latin typeface="Symbol" panose="05050102010706020507" pitchFamily="18" charset="2"/>
              </a:rPr>
              <a:t>a</a:t>
            </a:r>
            <a:r>
              <a:rPr lang="en-US" sz="540" dirty="0" err="1"/>
              <a:t>k</a:t>
            </a:r>
            <a:r>
              <a:rPr lang="en-US" sz="990" dirty="0"/>
              <a:t> *</a:t>
            </a:r>
            <a:r>
              <a:rPr lang="en-US" dirty="0"/>
              <a:t> </a:t>
            </a:r>
            <a:r>
              <a:rPr lang="en-US" dirty="0" err="1"/>
              <a:t>W</a:t>
            </a:r>
            <a:r>
              <a:rPr lang="en-US" sz="630" dirty="0" err="1"/>
              <a:t>k</a:t>
            </a:r>
            <a:r>
              <a:rPr lang="en-US" dirty="0"/>
              <a:t> )</a:t>
            </a:r>
            <a:br>
              <a:rPr lang="en-US" dirty="0"/>
            </a:br>
            <a:r>
              <a:rPr lang="en-US" dirty="0"/>
              <a:t>Reservoir filling and hydropower production affected also in period beyond. </a:t>
            </a:r>
          </a:p>
          <a:p>
            <a:pPr marL="631508" lvl="2" indent="-308610">
              <a:buFont typeface="+mj-lt"/>
              <a:buAutoNum type="arabicPeriod"/>
            </a:pPr>
            <a:r>
              <a:rPr lang="en-US" dirty="0"/>
              <a:t>In first iteration lower feedback factor =&gt; lower water values and higher production in period.</a:t>
            </a:r>
          </a:p>
          <a:p>
            <a:pPr marL="631508" lvl="2" indent="-308610">
              <a:buFont typeface="+mj-lt"/>
              <a:buAutoNum type="arabicPeriod"/>
            </a:pPr>
            <a:r>
              <a:rPr lang="en-US" dirty="0"/>
              <a:t>Resulting in lower reservoir level, higher water values and lower production in next period</a:t>
            </a:r>
          </a:p>
          <a:p>
            <a:pPr marL="631508" lvl="2" indent="-308610">
              <a:buFont typeface="+mj-lt"/>
              <a:buAutoNum type="arabicPeriod"/>
            </a:pPr>
            <a:r>
              <a:rPr lang="en-US" dirty="0"/>
              <a:t>In next iteration a lower hydro production in subsequent period(s) gives lower demand for water value calculations, giving lower water values and higher production</a:t>
            </a:r>
          </a:p>
          <a:p>
            <a:pPr marL="631508" lvl="2" indent="-308610">
              <a:buFont typeface="+mj-lt"/>
              <a:buAutoNum type="arabicPeriod"/>
            </a:pPr>
            <a:r>
              <a:rPr lang="en-US" dirty="0"/>
              <a:t>…</a:t>
            </a:r>
          </a:p>
          <a:p>
            <a:pPr marL="631508" lvl="2" indent="-308610">
              <a:buFont typeface="+mj-lt"/>
              <a:buAutoNum type="arabicPeriod"/>
            </a:pPr>
            <a:endParaRPr lang="en-US" dirty="0"/>
          </a:p>
          <a:p>
            <a:pPr lvl="1"/>
            <a:r>
              <a:rPr lang="en-US" dirty="0"/>
              <a:t>Resulting time dependent calibration affecting period beyond initial period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8C8C50A-7761-4CD5-BD78-4E7D59561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16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199131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4DCD7A-87D6-466E-8A44-FA71664EC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43" y="642856"/>
            <a:ext cx="7180151" cy="448685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8B93B12-B8A8-4D81-BBA1-18AF8D8EB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99" y="226503"/>
            <a:ext cx="8381001" cy="78856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Time dependent factors: Reservoirs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BE4850F-1A24-462B-840F-526330E37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17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634266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BE4850F-1A24-462B-840F-526330E37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18</a:t>
            </a:fld>
            <a:endParaRPr lang="nb-NO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0E1BC1-47BA-41B5-9471-D857C09C7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17" y="666272"/>
            <a:ext cx="7368297" cy="4384776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BDDF6613-9EBE-4814-B826-5534B424C596}"/>
              </a:ext>
            </a:extLst>
          </p:cNvPr>
          <p:cNvSpPr txBox="1">
            <a:spLocks/>
          </p:cNvSpPr>
          <p:nvPr/>
        </p:nvSpPr>
        <p:spPr>
          <a:xfrm>
            <a:off x="342084" y="12365"/>
            <a:ext cx="8381001" cy="100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Time dependent factors: Prices</a:t>
            </a:r>
          </a:p>
        </p:txBody>
      </p:sp>
    </p:spTree>
    <p:extLst>
      <p:ext uri="{BB962C8B-B14F-4D97-AF65-F5344CB8AC3E}">
        <p14:creationId xmlns:p14="http://schemas.microsoft.com/office/powerpoint/2010/main" val="2371157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3CA3B2-CD48-4341-B03A-4FA373DAD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«MAD» - functionality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CEA250E-2700-41A0-B438-78EE5605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19</a:t>
            </a:fld>
            <a:endParaRPr lang="nb-NO" noProof="0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BCD083D4-F9F5-4123-91B2-5DC0E605DB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255235"/>
            <a:ext cx="2620899" cy="1956816"/>
          </a:xfrm>
          <a:prstGeom prst="rect">
            <a:avLst/>
          </a:prstGeom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BC9CAB2B-091B-4D51-99D5-4B545EA1FB3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03165" y="1255235"/>
            <a:ext cx="2620899" cy="1956816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6A1FBA30-B307-44BF-8052-3D5A4F6CBFC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" y="3122401"/>
            <a:ext cx="2620899" cy="1956816"/>
          </a:xfrm>
          <a:prstGeom prst="rect">
            <a:avLst/>
          </a:prstGeom>
        </p:spPr>
      </p:pic>
      <p:pic>
        <p:nvPicPr>
          <p:cNvPr id="8" name="Picture 50">
            <a:extLst>
              <a:ext uri="{FF2B5EF4-FFF2-40B4-BE49-F238E27FC236}">
                <a16:creationId xmlns:a16="http://schemas.microsoft.com/office/drawing/2014/main" id="{131F68B3-963E-47CA-9A36-28AC23B8614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889891" y="3113534"/>
            <a:ext cx="2620899" cy="195681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5CE88BB2-9628-46F1-913E-D2FB64608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691" y="1447185"/>
            <a:ext cx="2843489" cy="3524127"/>
          </a:xfrm>
        </p:spPr>
        <p:txBody>
          <a:bodyPr/>
          <a:lstStyle/>
          <a:p>
            <a:r>
              <a:rPr lang="en-US" dirty="0"/>
              <a:t>Standard energy inflow in EMPS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Only non-storable spillage subtracted from regulated energy inflow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B6E7292B-4C2D-45A8-BD5B-C64627BAD75A}"/>
              </a:ext>
            </a:extLst>
          </p:cNvPr>
          <p:cNvSpPr/>
          <p:nvPr/>
        </p:nvSpPr>
        <p:spPr>
          <a:xfrm>
            <a:off x="580345" y="1944659"/>
            <a:ext cx="500801" cy="577968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944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7502981-E562-4701-A45F-09869FDAF4DC}"/>
              </a:ext>
            </a:extLst>
          </p:cNvPr>
          <p:cNvSpPr/>
          <p:nvPr/>
        </p:nvSpPr>
        <p:spPr>
          <a:xfrm>
            <a:off x="3039471" y="2144046"/>
            <a:ext cx="593203" cy="622932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944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1E022D8-5236-4064-8994-F208E96FC421}"/>
              </a:ext>
            </a:extLst>
          </p:cNvPr>
          <p:cNvSpPr/>
          <p:nvPr/>
        </p:nvSpPr>
        <p:spPr>
          <a:xfrm>
            <a:off x="3038931" y="3982734"/>
            <a:ext cx="593203" cy="622932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944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B6F8C5E-6768-40CF-8CFF-925F190BAE1B}"/>
              </a:ext>
            </a:extLst>
          </p:cNvPr>
          <p:cNvSpPr/>
          <p:nvPr/>
        </p:nvSpPr>
        <p:spPr>
          <a:xfrm>
            <a:off x="606241" y="4259009"/>
            <a:ext cx="500801" cy="577968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944"/>
          </a:p>
        </p:txBody>
      </p:sp>
    </p:spTree>
    <p:extLst>
      <p:ext uri="{BB962C8B-B14F-4D97-AF65-F5344CB8AC3E}">
        <p14:creationId xmlns:p14="http://schemas.microsoft.com/office/powerpoint/2010/main" val="339764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D4F8E8-8EB8-4D1C-B739-53A289C3C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56380C-8516-4CAA-B5B9-D01757F86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Why calibrate</a:t>
            </a:r>
          </a:p>
          <a:p>
            <a:r>
              <a:rPr lang="en-US" sz="2000" dirty="0"/>
              <a:t>How calibrate</a:t>
            </a:r>
          </a:p>
          <a:p>
            <a:pPr lvl="1"/>
            <a:r>
              <a:rPr lang="en-US" sz="1800" dirty="0"/>
              <a:t>Standard calibration</a:t>
            </a:r>
          </a:p>
          <a:p>
            <a:pPr lvl="1"/>
            <a:r>
              <a:rPr lang="en-US" sz="1800" dirty="0"/>
              <a:t>Additional functionality</a:t>
            </a:r>
          </a:p>
          <a:p>
            <a:r>
              <a:rPr lang="en-US" sz="2000" dirty="0"/>
              <a:t>Some issues</a:t>
            </a:r>
          </a:p>
          <a:p>
            <a:r>
              <a:rPr lang="en-US" sz="2000" dirty="0"/>
              <a:t>Examples</a:t>
            </a:r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3BDDA3D-888E-4886-A7E8-E31C08ED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2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673582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DAFD71-941A-409F-938C-45A9C4EF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inflow to aggregate models in EMPS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64344A-6A92-42AE-95CF-83966ADB0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21" y="1328450"/>
            <a:ext cx="2963917" cy="2016126"/>
          </a:xfrm>
        </p:spPr>
        <p:txBody>
          <a:bodyPr/>
          <a:lstStyle/>
          <a:p>
            <a:pPr marL="0" indent="0">
              <a:buNone/>
            </a:pPr>
            <a:r>
              <a:rPr lang="en-GB" sz="1600" b="1" u="sng" dirty="0"/>
              <a:t>Regulated inflow </a:t>
            </a:r>
            <a:r>
              <a:rPr lang="en-GB" sz="1600" dirty="0"/>
              <a:t>=</a:t>
            </a:r>
            <a:endParaRPr lang="nb-NO" sz="1600" dirty="0"/>
          </a:p>
          <a:p>
            <a:pPr marL="0" indent="0">
              <a:buNone/>
            </a:pPr>
            <a:r>
              <a:rPr lang="en-GB" sz="1600" dirty="0"/>
              <a:t>Sum of production</a:t>
            </a:r>
            <a:endParaRPr lang="nb-NO" sz="1600" dirty="0"/>
          </a:p>
          <a:p>
            <a:pPr marL="0" indent="0">
              <a:buNone/>
            </a:pPr>
            <a:r>
              <a:rPr lang="en-GB" sz="1600" dirty="0"/>
              <a:t>-	unregulated inflow</a:t>
            </a:r>
            <a:endParaRPr lang="nb-NO" sz="1600" dirty="0"/>
          </a:p>
          <a:p>
            <a:pPr marL="0" indent="0">
              <a:buNone/>
            </a:pPr>
            <a:r>
              <a:rPr lang="en-GB" sz="1600" dirty="0"/>
              <a:t>-	energy used for pumping</a:t>
            </a:r>
            <a:endParaRPr lang="nb-NO" sz="1600" dirty="0"/>
          </a:p>
          <a:p>
            <a:pPr marL="0" indent="0">
              <a:buNone/>
            </a:pPr>
            <a:r>
              <a:rPr lang="en-GB" sz="1600" dirty="0"/>
              <a:t>+	change in reservoir level</a:t>
            </a:r>
            <a:endParaRPr lang="nb-NO" sz="1600" dirty="0"/>
          </a:p>
          <a:p>
            <a:pPr marL="0" indent="0">
              <a:buNone/>
            </a:pPr>
            <a:r>
              <a:rPr lang="nb-NO" sz="1600" dirty="0"/>
              <a:t>- 	</a:t>
            </a:r>
            <a:r>
              <a:rPr lang="nb-NO" sz="1600" b="1" dirty="0" err="1"/>
              <a:t>spillage</a:t>
            </a:r>
            <a:r>
              <a:rPr lang="nb-NO" sz="1600" b="1" dirty="0"/>
              <a:t> and bypass</a:t>
            </a:r>
            <a:endParaRPr lang="nb-NO" sz="1600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F432D57-FDEF-46B1-98C5-ACED175C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20</a:t>
            </a:fld>
            <a:endParaRPr lang="nb-NO" noProof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E71E9083-F83D-4360-A4C6-EA2938DB6A96}"/>
              </a:ext>
            </a:extLst>
          </p:cNvPr>
          <p:cNvSpPr txBox="1">
            <a:spLocks/>
          </p:cNvSpPr>
          <p:nvPr/>
        </p:nvSpPr>
        <p:spPr>
          <a:xfrm>
            <a:off x="3429001" y="1322540"/>
            <a:ext cx="5715000" cy="2016126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177800" indent="-177800" algn="l" defTabSz="4572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Char char="}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58775" indent="-179388" algn="l" defTabSz="457200" rtl="0" eaLnBrk="1" latinLnBrk="0" hangingPunct="1">
              <a:lnSpc>
                <a:spcPct val="110000"/>
              </a:lnSpc>
              <a:spcBef>
                <a:spcPts val="200"/>
              </a:spcBef>
              <a:buClr>
                <a:schemeClr val="accent4"/>
              </a:buClr>
              <a:buFont typeface="Lucida Grande"/>
              <a:buChar char="-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8163" indent="-179388" algn="l" defTabSz="457200" rtl="0" eaLnBrk="1" latinLnBrk="0" hangingPunct="1">
              <a:lnSpc>
                <a:spcPct val="110000"/>
              </a:lnSpc>
              <a:spcBef>
                <a:spcPts val="200"/>
              </a:spcBef>
              <a:buClr>
                <a:schemeClr val="accent4"/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u="sng" dirty="0"/>
              <a:t>Unregulated inflow </a:t>
            </a:r>
            <a:r>
              <a:rPr lang="en-GB" sz="1600" dirty="0"/>
              <a:t>=	</a:t>
            </a:r>
            <a:endParaRPr lang="nb-NO" sz="1600" dirty="0"/>
          </a:p>
          <a:p>
            <a:pPr marL="0" indent="0">
              <a:buNone/>
            </a:pPr>
            <a:r>
              <a:rPr lang="en-GB" sz="1600" dirty="0"/>
              <a:t>Production due to unregulated inflow to hydropower plants</a:t>
            </a:r>
            <a:endParaRPr lang="nb-NO" sz="1600" dirty="0"/>
          </a:p>
          <a:p>
            <a:pPr marL="0" indent="0">
              <a:buNone/>
            </a:pPr>
            <a:r>
              <a:rPr lang="en-GB" sz="1600" dirty="0"/>
              <a:t>+	production due to minimum discharge requirements</a:t>
            </a:r>
            <a:endParaRPr lang="nb-NO" sz="1600" dirty="0"/>
          </a:p>
          <a:p>
            <a:pPr marL="0" indent="0">
              <a:buNone/>
            </a:pPr>
            <a:r>
              <a:rPr lang="en-GB" sz="1600" dirty="0"/>
              <a:t>+	production to avoid spillage	</a:t>
            </a:r>
            <a:endParaRPr lang="nb-NO" sz="1600" dirty="0"/>
          </a:p>
          <a:p>
            <a:pPr marL="0" indent="0">
              <a:buNone/>
            </a:pPr>
            <a:r>
              <a:rPr lang="en-GB" sz="1600" dirty="0"/>
              <a:t>-	energy used for pumping to avoid spillage</a:t>
            </a:r>
            <a:endParaRPr lang="nb-NO" sz="1600" dirty="0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6E5EDD67-CCB7-450B-9315-0642978CB1E6}"/>
              </a:ext>
            </a:extLst>
          </p:cNvPr>
          <p:cNvSpPr txBox="1">
            <a:spLocks/>
          </p:cNvSpPr>
          <p:nvPr/>
        </p:nvSpPr>
        <p:spPr>
          <a:xfrm>
            <a:off x="402021" y="3942680"/>
            <a:ext cx="7820205" cy="1320719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177800" indent="-177800" algn="l" defTabSz="4572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Char char="}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58775" indent="-179388" algn="l" defTabSz="457200" rtl="0" eaLnBrk="1" latinLnBrk="0" hangingPunct="1">
              <a:lnSpc>
                <a:spcPct val="110000"/>
              </a:lnSpc>
              <a:spcBef>
                <a:spcPts val="200"/>
              </a:spcBef>
              <a:buClr>
                <a:schemeClr val="accent4"/>
              </a:buClr>
              <a:buFont typeface="Lucida Grande"/>
              <a:buChar char="-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8163" indent="-179388" algn="l" defTabSz="457200" rtl="0" eaLnBrk="1" latinLnBrk="0" hangingPunct="1">
              <a:lnSpc>
                <a:spcPct val="110000"/>
              </a:lnSpc>
              <a:spcBef>
                <a:spcPts val="200"/>
              </a:spcBef>
              <a:buClr>
                <a:schemeClr val="accent4"/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«MAD» functionality only non-avoidable spillage is subtracted from the calculation of regulated inflow</a:t>
            </a:r>
          </a:p>
          <a:p>
            <a:r>
              <a:rPr lang="en-US" dirty="0"/>
              <a:t>Higher regulated inflow to aggregate model</a:t>
            </a:r>
          </a:p>
          <a:p>
            <a:endParaRPr lang="en-US" sz="1620" dirty="0"/>
          </a:p>
        </p:txBody>
      </p:sp>
    </p:spTree>
    <p:extLst>
      <p:ext uri="{BB962C8B-B14F-4D97-AF65-F5344CB8AC3E}">
        <p14:creationId xmlns:p14="http://schemas.microsoft.com/office/powerpoint/2010/main" val="2849609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72E9AD-CE7C-4ADE-8863-503AB76C9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issues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4169C7-DA4D-41D6-AEAA-6F7B8C90E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280" y="1328450"/>
            <a:ext cx="8018229" cy="3461436"/>
          </a:xfrm>
        </p:spPr>
        <p:txBody>
          <a:bodyPr/>
          <a:lstStyle/>
          <a:p>
            <a:r>
              <a:rPr lang="en-US" sz="2000" dirty="0"/>
              <a:t>Non-fundamental behavior</a:t>
            </a:r>
          </a:p>
          <a:p>
            <a:r>
              <a:rPr lang="en-US" sz="2000" dirty="0"/>
              <a:t>Demand-increases in part of period can lead to unexpected lower prices in other periods</a:t>
            </a:r>
          </a:p>
          <a:p>
            <a:r>
              <a:rPr lang="en-US" sz="2000" dirty="0"/>
              <a:t>Increased initial reservoir can lead to increased initial water values</a:t>
            </a:r>
          </a:p>
          <a:p>
            <a:r>
              <a:rPr lang="en-US" sz="2000" dirty="0"/>
              <a:t>Issues related to feedback – mechanism (</a:t>
            </a:r>
            <a:r>
              <a:rPr lang="en-US" sz="2000" dirty="0" err="1"/>
              <a:t>F</a:t>
            </a:r>
            <a:r>
              <a:rPr lang="en-US" sz="2000" baseline="-25000" dirty="0" err="1"/>
              <a:t>k</a:t>
            </a:r>
            <a:r>
              <a:rPr lang="en-US" sz="2000" dirty="0"/>
              <a:t> = </a:t>
            </a:r>
            <a:r>
              <a:rPr lang="en-US" sz="2000" dirty="0" err="1">
                <a:latin typeface="Symbol" panose="05050102010706020507" pitchFamily="18" charset="2"/>
              </a:rPr>
              <a:t>a</a:t>
            </a:r>
            <a:r>
              <a:rPr lang="en-US" sz="2000" baseline="-25000" dirty="0" err="1"/>
              <a:t>k</a:t>
            </a:r>
            <a:r>
              <a:rPr lang="en-US" sz="2000" dirty="0"/>
              <a:t> * </a:t>
            </a:r>
            <a:r>
              <a:rPr lang="en-US" sz="2000" dirty="0" err="1"/>
              <a:t>W</a:t>
            </a:r>
            <a:r>
              <a:rPr lang="en-US" sz="2000" baseline="-25000" dirty="0" err="1"/>
              <a:t>k</a:t>
            </a:r>
            <a:r>
              <a:rPr lang="en-US" sz="2000" dirty="0"/>
              <a:t> 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B908E68-F672-4115-BAF6-38015A1B4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21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128860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C04EFB-9AE5-45D3-92B6-9E307D664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201" y="1150883"/>
            <a:ext cx="8749738" cy="3639003"/>
          </a:xfrm>
        </p:spPr>
        <p:txBody>
          <a:bodyPr/>
          <a:lstStyle/>
          <a:p>
            <a:r>
              <a:rPr lang="en-US" dirty="0"/>
              <a:t>«Non-fundamental» changes in front weeks when increasing demand in end year</a:t>
            </a:r>
          </a:p>
          <a:p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8163EED-EE8D-4A4C-9EA5-99FDF99AB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Non-fundamental changes: demand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E252E2D-E9AB-4420-B3BD-11374914A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22</a:t>
            </a:fld>
            <a:endParaRPr lang="nb-NO" noProof="0"/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99404D4A-F93E-49E0-BB09-8E1DB4D3C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90" y="1852480"/>
            <a:ext cx="1949405" cy="194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Chart 4">
            <a:extLst>
              <a:ext uri="{FF2B5EF4-FFF2-40B4-BE49-F238E27FC236}">
                <a16:creationId xmlns:a16="http://schemas.microsoft.com/office/drawing/2014/main" id="{5FBE0B91-F28E-4458-8EC2-46586CBD1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92" y="3720662"/>
            <a:ext cx="2159392" cy="180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3">
            <a:extLst>
              <a:ext uri="{FF2B5EF4-FFF2-40B4-BE49-F238E27FC236}">
                <a16:creationId xmlns:a16="http://schemas.microsoft.com/office/drawing/2014/main" id="{B04ACFFA-0041-4801-9766-42B87A57E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582" y="1914545"/>
            <a:ext cx="1783852" cy="178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65F89184-F9E2-44E2-A287-9B8BA611D249}"/>
              </a:ext>
            </a:extLst>
          </p:cNvPr>
          <p:cNvSpPr txBox="1">
            <a:spLocks/>
          </p:cNvSpPr>
          <p:nvPr/>
        </p:nvSpPr>
        <p:spPr>
          <a:xfrm>
            <a:off x="4339994" y="1897012"/>
            <a:ext cx="3683129" cy="3140078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177800" indent="-177800" algn="l" defTabSz="4572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Char char="}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58775" indent="-179388" algn="l" defTabSz="457200" rtl="0" eaLnBrk="1" latinLnBrk="0" hangingPunct="1">
              <a:lnSpc>
                <a:spcPct val="110000"/>
              </a:lnSpc>
              <a:spcBef>
                <a:spcPts val="200"/>
              </a:spcBef>
              <a:buClr>
                <a:schemeClr val="accent4"/>
              </a:buClr>
              <a:buFont typeface="Lucida Grande"/>
              <a:buChar char="-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8163" indent="-179388" algn="l" defTabSz="457200" rtl="0" eaLnBrk="1" latinLnBrk="0" hangingPunct="1">
              <a:lnSpc>
                <a:spcPct val="110000"/>
              </a:lnSpc>
              <a:spcBef>
                <a:spcPts val="200"/>
              </a:spcBef>
              <a:buClr>
                <a:schemeClr val="accent4"/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620" dirty="0"/>
          </a:p>
          <a:p>
            <a:endParaRPr lang="nb-NO" sz="1620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C7836845-804B-4CC7-BE1D-9EF4AA0F490A}"/>
              </a:ext>
            </a:extLst>
          </p:cNvPr>
          <p:cNvSpPr txBox="1">
            <a:spLocks/>
          </p:cNvSpPr>
          <p:nvPr/>
        </p:nvSpPr>
        <p:spPr>
          <a:xfrm>
            <a:off x="4875022" y="1852481"/>
            <a:ext cx="3683130" cy="2937406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177800" indent="-177800" algn="l" defTabSz="4572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Char char="}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58775" indent="-179388" algn="l" defTabSz="457200" rtl="0" eaLnBrk="1" latinLnBrk="0" hangingPunct="1">
              <a:lnSpc>
                <a:spcPct val="110000"/>
              </a:lnSpc>
              <a:spcBef>
                <a:spcPts val="200"/>
              </a:spcBef>
              <a:buClr>
                <a:schemeClr val="accent4"/>
              </a:buClr>
              <a:buFont typeface="Lucida Grande"/>
              <a:buChar char="-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8163" indent="-179388" algn="l" defTabSz="457200" rtl="0" eaLnBrk="1" latinLnBrk="0" hangingPunct="1">
              <a:lnSpc>
                <a:spcPct val="110000"/>
              </a:lnSpc>
              <a:spcBef>
                <a:spcPts val="200"/>
              </a:spcBef>
              <a:buClr>
                <a:schemeClr val="accent4"/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8610" indent="-308610">
              <a:buFont typeface="+mj-lt"/>
              <a:buAutoNum type="arabicPeriod"/>
            </a:pPr>
            <a:r>
              <a:rPr lang="en-US" sz="1350" dirty="0"/>
              <a:t>Increased demand last year</a:t>
            </a:r>
          </a:p>
          <a:p>
            <a:pPr marL="308610" indent="-308610">
              <a:buFont typeface="+mj-lt"/>
              <a:buAutoNum type="arabicPeriod"/>
            </a:pPr>
            <a:r>
              <a:rPr lang="en-US" sz="1350" dirty="0"/>
              <a:t>Increased simulated production 1. iteration</a:t>
            </a:r>
          </a:p>
          <a:p>
            <a:pPr marL="308610" indent="-308610">
              <a:buFont typeface="+mj-lt"/>
              <a:buAutoNum type="arabicPeriod"/>
            </a:pPr>
            <a:r>
              <a:rPr lang="en-US" sz="1350" dirty="0"/>
              <a:t>Increased consumption in water value calculation</a:t>
            </a:r>
          </a:p>
          <a:p>
            <a:pPr marL="308610" indent="-308610">
              <a:buFont typeface="+mj-lt"/>
              <a:buAutoNum type="arabicPeriod"/>
            </a:pPr>
            <a:r>
              <a:rPr lang="en-US" sz="1350" dirty="0"/>
              <a:t>Increased water values whole period but most near end of period</a:t>
            </a:r>
          </a:p>
          <a:p>
            <a:pPr marL="308610" indent="-308610">
              <a:buFont typeface="+mj-lt"/>
              <a:buAutoNum type="arabicPeriod"/>
            </a:pPr>
            <a:r>
              <a:rPr lang="en-US" sz="1350" dirty="0"/>
              <a:t>Decreased hydro production in 2. iteration due to higher WV’s</a:t>
            </a:r>
          </a:p>
          <a:p>
            <a:pPr marL="308610" indent="-308610">
              <a:buFont typeface="+mj-lt"/>
              <a:buAutoNum type="arabicPeriod"/>
            </a:pPr>
            <a:r>
              <a:rPr lang="en-US" sz="1350" dirty="0"/>
              <a:t>Lower demand in 3. iteration near front =&gt; lower demand </a:t>
            </a:r>
          </a:p>
          <a:p>
            <a:pPr marL="308610" indent="-308610">
              <a:buFont typeface="+mj-lt"/>
              <a:buAutoNum type="arabicPeriod"/>
            </a:pPr>
            <a:r>
              <a:rPr lang="en-US" sz="1350" dirty="0"/>
              <a:t>…</a:t>
            </a:r>
          </a:p>
          <a:p>
            <a:pPr marL="308610" indent="-308610">
              <a:buFont typeface="+mj-lt"/>
              <a:buAutoNum type="arabicPeriod"/>
            </a:pPr>
            <a:endParaRPr lang="en-US" sz="1080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0C00FFD9-73E5-4943-80F6-A6B7AC004C84}"/>
              </a:ext>
            </a:extLst>
          </p:cNvPr>
          <p:cNvSpPr txBox="1"/>
          <p:nvPr/>
        </p:nvSpPr>
        <p:spPr>
          <a:xfrm>
            <a:off x="1237014" y="1748707"/>
            <a:ext cx="1056700" cy="395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  <a:spcBef>
                <a:spcPts val="720"/>
              </a:spcBef>
              <a:buClr>
                <a:schemeClr val="accent4"/>
              </a:buClr>
              <a:buSzPct val="80000"/>
            </a:pPr>
            <a:r>
              <a:rPr lang="nb-NO" sz="1944" dirty="0" err="1">
                <a:latin typeface="Arial" pitchFamily="34" charset="0"/>
                <a:cs typeface="Arial" pitchFamily="34" charset="0"/>
              </a:rPr>
              <a:t>P</a:t>
            </a:r>
            <a:r>
              <a:rPr lang="nb-NO" sz="1944" baseline="-25000" dirty="0" err="1">
                <a:latin typeface="Arial" pitchFamily="34" charset="0"/>
                <a:cs typeface="Arial" pitchFamily="34" charset="0"/>
              </a:rPr>
              <a:t>pre,mean</a:t>
            </a:r>
            <a:endParaRPr lang="nb-NO" sz="1944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F55EAC85-0663-47FE-BACF-257274CBF2FD}"/>
              </a:ext>
            </a:extLst>
          </p:cNvPr>
          <p:cNvSpPr txBox="1"/>
          <p:nvPr/>
        </p:nvSpPr>
        <p:spPr>
          <a:xfrm>
            <a:off x="2990049" y="1748707"/>
            <a:ext cx="1130438" cy="395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  <a:spcBef>
                <a:spcPts val="720"/>
              </a:spcBef>
              <a:buClr>
                <a:schemeClr val="accent4"/>
              </a:buClr>
              <a:buSzPct val="80000"/>
            </a:pPr>
            <a:r>
              <a:rPr lang="nb-NO" sz="1944" dirty="0" err="1">
                <a:latin typeface="Arial" pitchFamily="34" charset="0"/>
                <a:cs typeface="Arial" pitchFamily="34" charset="0"/>
              </a:rPr>
              <a:t>P</a:t>
            </a:r>
            <a:r>
              <a:rPr lang="nb-NO" sz="1944" baseline="-25000" dirty="0" err="1">
                <a:latin typeface="Arial" pitchFamily="34" charset="0"/>
                <a:cs typeface="Arial" pitchFamily="34" charset="0"/>
              </a:rPr>
              <a:t>post,mean</a:t>
            </a:r>
            <a:endParaRPr lang="nb-NO" sz="1944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057232F-6B00-4967-9C17-04F11992F970}"/>
              </a:ext>
            </a:extLst>
          </p:cNvPr>
          <p:cNvSpPr txBox="1"/>
          <p:nvPr/>
        </p:nvSpPr>
        <p:spPr>
          <a:xfrm>
            <a:off x="1121598" y="3536693"/>
            <a:ext cx="2073003" cy="395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  <a:spcBef>
                <a:spcPts val="720"/>
              </a:spcBef>
              <a:buClr>
                <a:schemeClr val="accent4"/>
              </a:buClr>
              <a:buSzPct val="80000"/>
            </a:pPr>
            <a:r>
              <a:rPr lang="nb-NO" sz="1944" dirty="0" err="1">
                <a:latin typeface="Arial" pitchFamily="34" charset="0"/>
                <a:cs typeface="Arial" pitchFamily="34" charset="0"/>
              </a:rPr>
              <a:t>DEMAND</a:t>
            </a:r>
            <a:r>
              <a:rPr lang="nb-NO" sz="1944" baseline="-25000" dirty="0" err="1">
                <a:latin typeface="Arial" pitchFamily="34" charset="0"/>
                <a:cs typeface="Arial" pitchFamily="34" charset="0"/>
              </a:rPr>
              <a:t>watervalue</a:t>
            </a:r>
            <a:endParaRPr lang="nb-NO" sz="1944" baseline="-25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595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154AD-50EC-4577-82CA-3CE6D8733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8438" y="617636"/>
            <a:ext cx="6395562" cy="4370823"/>
          </a:xfrm>
        </p:spPr>
        <p:txBody>
          <a:bodyPr/>
          <a:lstStyle/>
          <a:p>
            <a:r>
              <a:rPr lang="en-US" dirty="0"/>
              <a:t>Explanation</a:t>
            </a:r>
          </a:p>
          <a:p>
            <a:pPr marL="501422" lvl="1" indent="-308610">
              <a:spcBef>
                <a:spcPts val="0"/>
              </a:spcBef>
              <a:buFont typeface="+mj-lt"/>
              <a:buAutoNum type="arabicPeriod"/>
            </a:pPr>
            <a:r>
              <a:rPr lang="en-US" sz="1400" dirty="0"/>
              <a:t>initial storage level creases</a:t>
            </a:r>
          </a:p>
          <a:p>
            <a:pPr marL="501422" lvl="1" indent="-308610">
              <a:spcBef>
                <a:spcPts val="0"/>
              </a:spcBef>
              <a:buFont typeface="+mj-lt"/>
              <a:buAutoNum type="arabicPeriod"/>
            </a:pPr>
            <a:r>
              <a:rPr lang="en-US" sz="1400" dirty="0"/>
              <a:t>sum hydro production will increase </a:t>
            </a:r>
          </a:p>
          <a:p>
            <a:pPr marL="501422" lvl="1" indent="-308610">
              <a:spcBef>
                <a:spcPts val="0"/>
              </a:spcBef>
              <a:buFont typeface="+mj-lt"/>
              <a:buAutoNum type="arabicPeriod"/>
            </a:pPr>
            <a:r>
              <a:rPr lang="en-US" sz="1400" dirty="0"/>
              <a:t>increase load in the next iteration </a:t>
            </a:r>
          </a:p>
          <a:p>
            <a:pPr marL="501422" lvl="1" indent="-308610">
              <a:spcBef>
                <a:spcPts val="0"/>
              </a:spcBef>
              <a:buFont typeface="+mj-lt"/>
              <a:buAutoNum type="arabicPeriod"/>
            </a:pPr>
            <a:r>
              <a:rPr lang="en-US" sz="1400" dirty="0"/>
              <a:t>most visible for areas with high flexibility</a:t>
            </a:r>
          </a:p>
          <a:p>
            <a:r>
              <a:rPr lang="en-US" dirty="0"/>
              <a:t>The same illogical response can probably also be observed for changes in the inflow forecast.</a:t>
            </a:r>
          </a:p>
          <a:p>
            <a:r>
              <a:rPr lang="en-US" u="sng" dirty="0"/>
              <a:t>Solution</a:t>
            </a:r>
          </a:p>
          <a:p>
            <a:pPr lvl="1"/>
            <a:r>
              <a:rPr lang="en-US" sz="1400" dirty="0"/>
              <a:t>Market in water value calculation depending on hydro production last year</a:t>
            </a:r>
          </a:p>
          <a:p>
            <a:pPr lvl="1"/>
            <a:r>
              <a:rPr lang="en-US" sz="1400" dirty="0"/>
              <a:t>More logical response to changes in initial conditions </a:t>
            </a:r>
          </a:p>
          <a:p>
            <a:r>
              <a:rPr lang="en-US" dirty="0"/>
              <a:t>Example:</a:t>
            </a:r>
          </a:p>
          <a:p>
            <a:pPr marL="470058" lvl="1" indent="-308610">
              <a:buFont typeface="+mj-lt"/>
              <a:buAutoNum type="arabicPeriod"/>
            </a:pPr>
            <a:r>
              <a:rPr lang="en-US" sz="1400" dirty="0"/>
              <a:t>Curve 1 &amp; 2: simulation with std and new functionality</a:t>
            </a:r>
          </a:p>
          <a:p>
            <a:pPr marL="470058" lvl="1" indent="-308610">
              <a:buFont typeface="+mj-lt"/>
              <a:buAutoNum type="arabicPeriod"/>
            </a:pPr>
            <a:r>
              <a:rPr lang="en-US" sz="1400" dirty="0"/>
              <a:t>Curve 3 &amp; 4: water values for 70 &amp; 100 % filling with std and new functionality</a:t>
            </a:r>
          </a:p>
          <a:p>
            <a:r>
              <a:rPr lang="en-US" dirty="0"/>
              <a:t>Solves non-fundamental behavior, </a:t>
            </a:r>
            <a:br>
              <a:rPr lang="en-US" dirty="0"/>
            </a:br>
            <a:r>
              <a:rPr lang="en-US" dirty="0"/>
              <a:t>but can lead to lower socioeconomic surplus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4179D-43F4-4CA7-A6BE-4D5DA1AA0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23</a:t>
            </a:fld>
            <a:endParaRPr lang="nb-NO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5D108D-31F3-4A5E-A35B-DF63BD2D0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5" y="617636"/>
            <a:ext cx="2378878" cy="1556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4EFB03-3A2D-409E-A9FF-BFB40602B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05" y="1966937"/>
            <a:ext cx="2378878" cy="11666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C1830D-C8D5-4C26-AFCE-0EA4F4273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05" y="3069692"/>
            <a:ext cx="2378878" cy="1355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E8AEBB-B8AC-4EB1-BE04-1FDCEC35C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05" y="4134897"/>
            <a:ext cx="2378877" cy="14269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E614F8-191E-4A68-9542-C6624735B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80" y="-139002"/>
            <a:ext cx="7542901" cy="907200"/>
          </a:xfrm>
        </p:spPr>
        <p:txBody>
          <a:bodyPr/>
          <a:lstStyle/>
          <a:p>
            <a:r>
              <a:rPr lang="en-US" dirty="0"/>
              <a:t>Non-fundamental changes: initial reservoir</a:t>
            </a:r>
          </a:p>
        </p:txBody>
      </p:sp>
    </p:spTree>
    <p:extLst>
      <p:ext uri="{BB962C8B-B14F-4D97-AF65-F5344CB8AC3E}">
        <p14:creationId xmlns:p14="http://schemas.microsoft.com/office/powerpoint/2010/main" val="1886979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20DEA-A4FE-4F82-8C10-E7E41200C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93E97-1E58-48C4-8B5F-839461774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hlinkClick r:id="rId2"/>
              </a:rPr>
              <a:t>“All models are wrong, but some are useful”. George EP Box</a:t>
            </a:r>
          </a:p>
          <a:p>
            <a:endParaRPr lang="en-US" dirty="0"/>
          </a:p>
          <a:p>
            <a:r>
              <a:rPr lang="en-US" dirty="0"/>
              <a:t>EMPS is not perfect, has some issues, but is definitely useful</a:t>
            </a:r>
          </a:p>
          <a:p>
            <a:r>
              <a:rPr lang="en-US" dirty="0"/>
              <a:t>No global optimization =&gt; need for calibration</a:t>
            </a:r>
          </a:p>
          <a:p>
            <a:r>
              <a:rPr lang="en-US" dirty="0"/>
              <a:t>Many calibration options</a:t>
            </a:r>
          </a:p>
          <a:p>
            <a:pPr lvl="1"/>
            <a:r>
              <a:rPr lang="en-US" dirty="0"/>
              <a:t>All tested properly (by users)?</a:t>
            </a:r>
          </a:p>
          <a:p>
            <a:pPr lvl="1"/>
            <a:r>
              <a:rPr lang="en-US" dirty="0"/>
              <a:t>More needed?</a:t>
            </a:r>
          </a:p>
          <a:p>
            <a:pPr lvl="1"/>
            <a:endParaRPr lang="en-US" dirty="0"/>
          </a:p>
          <a:p>
            <a:r>
              <a:rPr lang="en-US" dirty="0"/>
              <a:t>Improved calibration possible?</a:t>
            </a:r>
          </a:p>
          <a:p>
            <a:pPr lvl="1"/>
            <a:r>
              <a:rPr lang="en-US" dirty="0"/>
              <a:t>Formal search for optimum</a:t>
            </a:r>
          </a:p>
          <a:p>
            <a:pPr lvl="1"/>
            <a:r>
              <a:rPr lang="en-US" dirty="0"/>
              <a:t>Input from models using formal optimization (SDDP, FANSI, …)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16700-8BBA-4EA5-A63B-836CBA6F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24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116082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09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Kalibreringsfaktor: </a:t>
            </a:r>
            <a:r>
              <a:rPr lang="nb-NO" dirty="0" err="1"/>
              <a:t>Default</a:t>
            </a:r>
            <a:r>
              <a:rPr lang="nb-NO" dirty="0"/>
              <a:t>-verdi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26</a:t>
            </a:fld>
            <a:endParaRPr lang="nb-NO" noProof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181" y="1424462"/>
            <a:ext cx="5023485" cy="314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928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41" y="3637935"/>
            <a:ext cx="4874324" cy="147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32" y="1008698"/>
            <a:ext cx="5663565" cy="218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Høyere formfaktor gi høyere vinterlast og heving av magasinkurver på vinter, tilsvarende </a:t>
            </a:r>
            <a:r>
              <a:rPr lang="nb-NO" dirty="0" err="1"/>
              <a:t>senking</a:t>
            </a:r>
            <a:r>
              <a:rPr lang="nb-NO" dirty="0"/>
              <a:t> på vår/sommer</a:t>
            </a:r>
          </a:p>
          <a:p>
            <a:r>
              <a:rPr lang="nb-NO" dirty="0" err="1"/>
              <a:t>Default</a:t>
            </a:r>
            <a:endParaRPr lang="nb-NO" dirty="0"/>
          </a:p>
          <a:p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Formfaktor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27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219760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45A7A9D-14AA-4601-BA31-63E1368D9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597" y="1059479"/>
            <a:ext cx="4639104" cy="3801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Strategy-calculations</a:t>
            </a:r>
            <a:r>
              <a:rPr lang="nb-NO" dirty="0"/>
              <a:t> in EMPS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28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629887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«Hardkjør-metoden»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8610" indent="-308610">
              <a:buFont typeface="+mj-lt"/>
              <a:buAutoNum type="arabicPeriod"/>
            </a:pPr>
            <a:r>
              <a:rPr lang="en-US" dirty="0"/>
              <a:t>Standard calibration in last year of simulation </a:t>
            </a:r>
            <a:r>
              <a:rPr lang="en-US" dirty="0" err="1"/>
              <a:t>periode</a:t>
            </a:r>
            <a:endParaRPr lang="en-US" dirty="0"/>
          </a:p>
          <a:p>
            <a:pPr marL="308610" indent="-308610">
              <a:buFont typeface="+mj-lt"/>
              <a:buAutoNum type="arabicPeriod"/>
            </a:pPr>
            <a:r>
              <a:rPr lang="en-US" dirty="0"/>
              <a:t>STFIL, select set shorter period</a:t>
            </a:r>
            <a:br>
              <a:rPr lang="en-US" dirty="0"/>
            </a:br>
            <a:r>
              <a:rPr lang="en-US" dirty="0"/>
              <a:t>- </a:t>
            </a:r>
            <a:r>
              <a:rPr lang="en-US" b="1" dirty="0">
                <a:solidFill>
                  <a:srgbClr val="FF0000"/>
                </a:solidFill>
              </a:rPr>
              <a:t>NO</a:t>
            </a:r>
            <a:r>
              <a:rPr lang="en-US" dirty="0"/>
              <a:t> to WV-calculations</a:t>
            </a:r>
            <a:br>
              <a:rPr lang="en-US" dirty="0"/>
            </a:br>
            <a:r>
              <a:rPr lang="en-US" dirty="0"/>
              <a:t>- set new calibration factors (for shorter period)</a:t>
            </a:r>
          </a:p>
          <a:p>
            <a:pPr marL="308610" indent="-308610">
              <a:buFont typeface="+mj-lt"/>
              <a:buAutoNum type="arabicPeriod"/>
            </a:pPr>
            <a:r>
              <a:rPr lang="en-US" dirty="0"/>
              <a:t>Manually run strategy-iterations (</a:t>
            </a:r>
            <a:r>
              <a:rPr lang="en-US" b="1" i="1" dirty="0"/>
              <a:t>NB NOT</a:t>
            </a:r>
            <a:r>
              <a:rPr lang="en-US" dirty="0"/>
              <a:t> standard STFIL)</a:t>
            </a:r>
          </a:p>
          <a:p>
            <a:pPr marL="471488" lvl="1" indent="-308610">
              <a:buFont typeface="+mj-lt"/>
              <a:buAutoNum type="arabicPeriod"/>
            </a:pPr>
            <a:r>
              <a:rPr lang="en-US" dirty="0"/>
              <a:t>VANSIM  (manually)</a:t>
            </a:r>
          </a:p>
          <a:p>
            <a:pPr marL="471488" lvl="1" indent="-308610">
              <a:buFont typeface="+mj-lt"/>
              <a:buAutoNum type="arabicPeriod"/>
            </a:pPr>
            <a:r>
              <a:rPr lang="en-US" dirty="0"/>
              <a:t>SAMTAP (area or detailed simulation)</a:t>
            </a:r>
          </a:p>
          <a:p>
            <a:pPr marL="471488" lvl="1" indent="-308610">
              <a:buFont typeface="+mj-lt"/>
              <a:buAutoNum type="arabicPeriod"/>
            </a:pPr>
            <a:r>
              <a:rPr lang="en-US" dirty="0"/>
              <a:t>KOPL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29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29079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01253-42C4-477D-8752-9F5A0ECB1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99" y="-428369"/>
            <a:ext cx="8381001" cy="1008000"/>
          </a:xfrm>
        </p:spPr>
        <p:txBody>
          <a:bodyPr/>
          <a:lstStyle/>
          <a:p>
            <a:r>
              <a:rPr lang="en-US" dirty="0"/>
              <a:t>Why calibrate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DF64C-921C-4FE6-9B7E-33483B08D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201" y="701442"/>
            <a:ext cx="8381000" cy="3660075"/>
          </a:xfrm>
        </p:spPr>
        <p:txBody>
          <a:bodyPr/>
          <a:lstStyle/>
          <a:p>
            <a:r>
              <a:rPr lang="en-US" dirty="0"/>
              <a:t>SDP – Stochastic Dynamic Programming</a:t>
            </a:r>
          </a:p>
          <a:p>
            <a:pPr lvl="1"/>
            <a:r>
              <a:rPr lang="en-US" dirty="0"/>
              <a:t>Curse of dimensionality</a:t>
            </a:r>
          </a:p>
          <a:p>
            <a:pPr lvl="1"/>
            <a:r>
              <a:rPr lang="en-US" dirty="0"/>
              <a:t>Aggregation of hydro</a:t>
            </a:r>
          </a:p>
          <a:p>
            <a:r>
              <a:rPr lang="en-US" dirty="0"/>
              <a:t>Handling of multi-area hydro</a:t>
            </a:r>
          </a:p>
          <a:p>
            <a:pPr lvl="1"/>
            <a:r>
              <a:rPr lang="en-US" dirty="0"/>
              <a:t>Strategi (water values) per area</a:t>
            </a:r>
          </a:p>
          <a:p>
            <a:pPr lvl="1"/>
            <a:r>
              <a:rPr lang="en-US" dirty="0"/>
              <a:t>Spatial inflow correlation </a:t>
            </a:r>
          </a:p>
          <a:p>
            <a:r>
              <a:rPr lang="en-US" dirty="0"/>
              <a:t>No formal optimization in EMPS</a:t>
            </a:r>
          </a:p>
          <a:p>
            <a:pPr lvl="1"/>
            <a:r>
              <a:rPr lang="en-US" dirty="0"/>
              <a:t>Auto-calibration possible, but difficult to find global optimum</a:t>
            </a:r>
          </a:p>
          <a:p>
            <a:pPr lvl="1"/>
            <a:r>
              <a:rPr lang="en-US" dirty="0"/>
              <a:t>Time-consuming and difficult to «beat system expert»</a:t>
            </a:r>
          </a:p>
          <a:p>
            <a:r>
              <a:rPr lang="en-US" dirty="0"/>
              <a:t>Other market participants </a:t>
            </a:r>
          </a:p>
          <a:p>
            <a:pPr lvl="1"/>
            <a:r>
              <a:rPr lang="en-US" dirty="0"/>
              <a:t>«non-fundamental» behavior?</a:t>
            </a:r>
          </a:p>
          <a:p>
            <a:pPr lvl="2"/>
            <a:r>
              <a:rPr lang="en-US" dirty="0"/>
              <a:t>Marked adjustment of price forecasts?</a:t>
            </a:r>
          </a:p>
          <a:p>
            <a:pPr lvl="2"/>
            <a:r>
              <a:rPr lang="en-US" dirty="0"/>
              <a:t>Simpler strategy based on calendar &amp; historical values? </a:t>
            </a:r>
          </a:p>
          <a:p>
            <a:pPr lvl="1"/>
            <a:r>
              <a:rPr lang="en-US" dirty="0"/>
              <a:t>Different views on future development for input data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0D266-A702-4CE2-AE86-2B08B806D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3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7521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5FA5FA-7E2C-46C9-8467-9FB40E4B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calibration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1C6F44-4A2A-41D8-8582-C7F145CF2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Calibration affects assumptions for the water value calculations</a:t>
            </a:r>
            <a:br>
              <a:rPr lang="en-US" dirty="0"/>
            </a:br>
            <a:r>
              <a:rPr lang="en-US" dirty="0"/>
              <a:t>NOT the final simulation</a:t>
            </a:r>
          </a:p>
          <a:p>
            <a:pPr lvl="1"/>
            <a:r>
              <a:rPr lang="en-US" dirty="0"/>
              <a:t>Demand adjusted by calibration factors only used for water value calculations</a:t>
            </a:r>
          </a:p>
          <a:p>
            <a:pPr lvl="1"/>
            <a:r>
              <a:rPr lang="en-US" dirty="0"/>
              <a:t>Real values used in simulation</a:t>
            </a:r>
          </a:p>
          <a:p>
            <a:r>
              <a:rPr lang="en-US" dirty="0"/>
              <a:t>Trick to adjust or tune strategy</a:t>
            </a:r>
          </a:p>
          <a:p>
            <a:endParaRPr lang="en-US" dirty="0"/>
          </a:p>
          <a:p>
            <a:r>
              <a:rPr lang="en-US" dirty="0"/>
              <a:t>Not formal optimization but adjusted by user</a:t>
            </a:r>
          </a:p>
          <a:p>
            <a:pPr lvl="1"/>
            <a:r>
              <a:rPr lang="en-US" dirty="0"/>
              <a:t>Socio economic optimum </a:t>
            </a:r>
          </a:p>
          <a:p>
            <a:endParaRPr lang="en-US" dirty="0"/>
          </a:p>
          <a:p>
            <a:r>
              <a:rPr lang="en-US" dirty="0"/>
              <a:t>Calibration strongly depending on simulation results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782D539-4B3A-4369-82F3-80FCF3DC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4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81704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A7B2CE-17A0-4405-A56F-B565E7E1D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99" y="0"/>
            <a:ext cx="8381001" cy="845515"/>
          </a:xfrm>
        </p:spPr>
        <p:txBody>
          <a:bodyPr/>
          <a:lstStyle/>
          <a:p>
            <a:r>
              <a:rPr lang="en-US" dirty="0"/>
              <a:t>How calibrate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52C9A0-753D-4C95-9F21-047AC0FD2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200" y="845515"/>
            <a:ext cx="8812799" cy="3846040"/>
          </a:xfrm>
        </p:spPr>
        <p:txBody>
          <a:bodyPr/>
          <a:lstStyle/>
          <a:p>
            <a:r>
              <a:rPr lang="en-US" sz="2000" dirty="0"/>
              <a:t>Calibration factors per area </a:t>
            </a:r>
          </a:p>
          <a:p>
            <a:pPr lvl="1"/>
            <a:r>
              <a:rPr lang="en-US" dirty="0"/>
              <a:t>modifying firm and </a:t>
            </a:r>
          </a:p>
          <a:p>
            <a:pPr lvl="1"/>
            <a:r>
              <a:rPr lang="en-US" dirty="0"/>
              <a:t>price dependent demand per area in strategy calculations</a:t>
            </a:r>
          </a:p>
          <a:p>
            <a:r>
              <a:rPr lang="en-US" sz="2000" dirty="0"/>
              <a:t>Minimum aggregate hydro production capacity in water value calculations</a:t>
            </a:r>
          </a:p>
          <a:p>
            <a:r>
              <a:rPr lang="en-US" sz="2000" dirty="0"/>
              <a:t>Time-dependent calibration factors</a:t>
            </a:r>
          </a:p>
          <a:p>
            <a:r>
              <a:rPr lang="en-US" sz="2000" dirty="0"/>
              <a:t>Auto-calibration</a:t>
            </a:r>
          </a:p>
          <a:p>
            <a:pPr lvl="1"/>
            <a:r>
              <a:rPr lang="en-US" dirty="0" err="1"/>
              <a:t>Sosio</a:t>
            </a:r>
            <a:r>
              <a:rPr lang="en-US" dirty="0"/>
              <a:t>-economic optimum</a:t>
            </a:r>
          </a:p>
          <a:p>
            <a:pPr lvl="1"/>
            <a:r>
              <a:rPr lang="en-US" dirty="0"/>
              <a:t>Minimize deviation from control- or reference curves</a:t>
            </a:r>
          </a:p>
          <a:p>
            <a:r>
              <a:rPr lang="en-US" sz="2000" dirty="0"/>
              <a:t>“</a:t>
            </a:r>
            <a:r>
              <a:rPr lang="en-US" sz="2000" dirty="0" err="1"/>
              <a:t>Autvekt</a:t>
            </a:r>
            <a:r>
              <a:rPr lang="en-US" sz="2000" dirty="0"/>
              <a:t>“ – manual vs automatic weighting of inflow</a:t>
            </a:r>
          </a:p>
          <a:p>
            <a:r>
              <a:rPr lang="en-US" sz="2000" dirty="0"/>
              <a:t>Other:</a:t>
            </a:r>
          </a:p>
          <a:p>
            <a:pPr lvl="1"/>
            <a:r>
              <a:rPr lang="en-US" dirty="0"/>
              <a:t>only exclude </a:t>
            </a:r>
            <a:r>
              <a:rPr lang="en-US" b="1" i="1" dirty="0"/>
              <a:t>non-avoidable spillage</a:t>
            </a:r>
            <a:r>
              <a:rPr lang="en-US" dirty="0"/>
              <a:t> from regulated energy inflow series (MAD)</a:t>
            </a:r>
          </a:p>
          <a:p>
            <a:pPr lvl="1"/>
            <a:r>
              <a:rPr lang="en-US" dirty="0"/>
              <a:t>«hard-</a:t>
            </a:r>
            <a:r>
              <a:rPr lang="en-US" dirty="0" err="1"/>
              <a:t>kjør</a:t>
            </a:r>
            <a:r>
              <a:rPr lang="en-US" dirty="0"/>
              <a:t>» - method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50DF368-1B7A-442F-AE94-E779F3B15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5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178073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</a:t>
            </a:r>
            <a:r>
              <a:rPr lang="nb-NO" dirty="0"/>
              <a:t> </a:t>
            </a:r>
            <a:r>
              <a:rPr lang="en-US" dirty="0"/>
              <a:t>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279" y="1213118"/>
            <a:ext cx="6936005" cy="3461436"/>
          </a:xfrm>
        </p:spPr>
        <p:txBody>
          <a:bodyPr/>
          <a:lstStyle/>
          <a:p>
            <a:r>
              <a:rPr lang="en-US" dirty="0"/>
              <a:t>Feedback factor</a:t>
            </a:r>
          </a:p>
          <a:p>
            <a:pPr lvl="1"/>
            <a:r>
              <a:rPr lang="en-US" sz="1260" dirty="0" err="1"/>
              <a:t>F</a:t>
            </a:r>
            <a:r>
              <a:rPr lang="en-US" sz="1260" baseline="-25000" dirty="0" err="1"/>
              <a:t>k</a:t>
            </a:r>
            <a:r>
              <a:rPr lang="en-US" sz="1260" dirty="0"/>
              <a:t> = </a:t>
            </a:r>
            <a:r>
              <a:rPr lang="en-US" sz="1260" dirty="0" err="1">
                <a:latin typeface="Symbol" panose="05050102010706020507" pitchFamily="18" charset="2"/>
              </a:rPr>
              <a:t>a</a:t>
            </a:r>
            <a:r>
              <a:rPr lang="en-US" sz="1260" baseline="-25000" dirty="0" err="1"/>
              <a:t>k</a:t>
            </a:r>
            <a:r>
              <a:rPr lang="en-US" sz="1260" dirty="0"/>
              <a:t> * </a:t>
            </a:r>
            <a:r>
              <a:rPr lang="en-US" sz="1260" dirty="0" err="1"/>
              <a:t>W</a:t>
            </a:r>
            <a:r>
              <a:rPr lang="en-US" sz="1260" baseline="-25000" dirty="0" err="1"/>
              <a:t>k</a:t>
            </a:r>
            <a:r>
              <a:rPr lang="en-US" sz="1260" baseline="-25000" dirty="0"/>
              <a:t>						</a:t>
            </a:r>
          </a:p>
          <a:p>
            <a:pPr lvl="1"/>
            <a:r>
              <a:rPr lang="en-US" sz="1260" dirty="0"/>
              <a:t>Higher </a:t>
            </a:r>
            <a:r>
              <a:rPr lang="en-US" sz="1260" dirty="0" err="1"/>
              <a:t>F</a:t>
            </a:r>
            <a:r>
              <a:rPr lang="en-US" sz="1260" baseline="-25000" dirty="0" err="1"/>
              <a:t>k</a:t>
            </a:r>
            <a:r>
              <a:rPr lang="en-US" sz="1260" dirty="0"/>
              <a:t> (</a:t>
            </a:r>
            <a:r>
              <a:rPr lang="en-US" sz="1260" dirty="0" err="1">
                <a:latin typeface="Symbol" panose="05050102010706020507" pitchFamily="18" charset="2"/>
              </a:rPr>
              <a:t>a</a:t>
            </a:r>
            <a:r>
              <a:rPr lang="en-US" sz="1260" baseline="-25000" dirty="0" err="1"/>
              <a:t>k</a:t>
            </a:r>
            <a:r>
              <a:rPr lang="en-US" sz="1260" dirty="0"/>
              <a:t>) </a:t>
            </a:r>
          </a:p>
          <a:p>
            <a:pPr marL="324327" lvl="2" indent="0">
              <a:buNone/>
            </a:pPr>
            <a:r>
              <a:rPr lang="en-US" dirty="0"/>
              <a:t>=&gt; higher probability of rationing</a:t>
            </a:r>
            <a:br>
              <a:rPr lang="en-US" dirty="0"/>
            </a:br>
            <a:r>
              <a:rPr lang="en-US" dirty="0"/>
              <a:t>=&gt; more restrictive use of water</a:t>
            </a:r>
            <a:br>
              <a:rPr lang="en-US" dirty="0"/>
            </a:br>
            <a:r>
              <a:rPr lang="en-US" dirty="0"/>
              <a:t>=&gt; increases reservoir-curves</a:t>
            </a:r>
          </a:p>
          <a:p>
            <a:r>
              <a:rPr lang="en-US" dirty="0"/>
              <a:t>Form factor</a:t>
            </a:r>
          </a:p>
          <a:p>
            <a:pPr lvl="1"/>
            <a:r>
              <a:rPr lang="en-US" sz="1260" dirty="0"/>
              <a:t>Adjusting the yearly profile in firm demand in water value calculations</a:t>
            </a:r>
          </a:p>
          <a:p>
            <a:pPr lvl="1"/>
            <a:r>
              <a:rPr lang="en-US" sz="1260" dirty="0"/>
              <a:t>Higher form factor increases difference between winter and summer reservoir curves</a:t>
            </a:r>
          </a:p>
          <a:p>
            <a:r>
              <a:rPr lang="en-US" dirty="0"/>
              <a:t>Elasticity factor</a:t>
            </a:r>
          </a:p>
          <a:p>
            <a:pPr lvl="1"/>
            <a:r>
              <a:rPr lang="en-US" sz="1260" dirty="0"/>
              <a:t>Factor scaling the level of price dependent demand</a:t>
            </a:r>
          </a:p>
          <a:p>
            <a:pPr lvl="1"/>
            <a:r>
              <a:rPr lang="en-US" sz="1260" dirty="0"/>
              <a:t>Lower elasticity gives lower spread in simulated reservoir </a:t>
            </a:r>
          </a:p>
          <a:p>
            <a:r>
              <a:rPr lang="en-US" dirty="0"/>
              <a:t>VVMINP – minimum production capacity in aggregate model</a:t>
            </a:r>
          </a:p>
          <a:p>
            <a:pPr lvl="1"/>
            <a:r>
              <a:rPr lang="en-US" sz="1260" dirty="0"/>
              <a:t>A high value of VVMINP increases water values in lower part of aggregate reservoir</a:t>
            </a:r>
            <a:br>
              <a:rPr lang="en-US" sz="1260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6</a:t>
            </a:fld>
            <a:endParaRPr lang="nb-NO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9732EE-29E9-4D27-A9B6-9D56231D4AF1}"/>
              </a:ext>
            </a:extLst>
          </p:cNvPr>
          <p:cNvSpPr txBox="1">
            <a:spLocks/>
          </p:cNvSpPr>
          <p:nvPr/>
        </p:nvSpPr>
        <p:spPr>
          <a:xfrm>
            <a:off x="4692648" y="1365764"/>
            <a:ext cx="2442333" cy="907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82296" tIns="41148" rIns="82296" bIns="41148" rtlCol="0">
            <a:noAutofit/>
          </a:bodyPr>
          <a:lstStyle>
            <a:lvl1pPr marL="177800" indent="-177800" algn="l" defTabSz="4572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Char char="}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58775" indent="-179388" algn="l" defTabSz="457200" rtl="0" eaLnBrk="1" latinLnBrk="0" hangingPunct="1">
              <a:lnSpc>
                <a:spcPct val="110000"/>
              </a:lnSpc>
              <a:spcBef>
                <a:spcPts val="200"/>
              </a:spcBef>
              <a:buClr>
                <a:schemeClr val="accent4"/>
              </a:buClr>
              <a:buFont typeface="Lucida Grande"/>
              <a:buChar char="-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8163" indent="-179388" algn="l" defTabSz="457200" rtl="0" eaLnBrk="1" latinLnBrk="0" hangingPunct="1">
              <a:lnSpc>
                <a:spcPct val="110000"/>
              </a:lnSpc>
              <a:spcBef>
                <a:spcPts val="200"/>
              </a:spcBef>
              <a:buClr>
                <a:schemeClr val="accent4"/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430">
              <a:buNone/>
            </a:pPr>
            <a:r>
              <a:rPr lang="en-US" sz="162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80" dirty="0" err="1">
                <a:solidFill>
                  <a:schemeClr val="bg1">
                    <a:lumMod val="50000"/>
                  </a:schemeClr>
                </a:solidFill>
              </a:rPr>
              <a:t>F</a:t>
            </a:r>
            <a:r>
              <a:rPr lang="en-US" sz="1080" baseline="-25000" dirty="0" err="1">
                <a:solidFill>
                  <a:schemeClr val="bg1">
                    <a:lumMod val="50000"/>
                  </a:schemeClr>
                </a:solidFill>
              </a:rPr>
              <a:t>k</a:t>
            </a:r>
            <a:r>
              <a:rPr lang="en-US" sz="1080" dirty="0">
                <a:solidFill>
                  <a:schemeClr val="bg1">
                    <a:lumMod val="50000"/>
                  </a:schemeClr>
                </a:solidFill>
              </a:rPr>
              <a:t>  = Firm demand in </a:t>
            </a:r>
            <a:r>
              <a:rPr lang="en-US" sz="1080" dirty="0" err="1">
                <a:solidFill>
                  <a:schemeClr val="bg1">
                    <a:lumMod val="50000"/>
                  </a:schemeClr>
                </a:solidFill>
              </a:rPr>
              <a:t>wv</a:t>
            </a:r>
            <a:r>
              <a:rPr lang="en-US" sz="1080" dirty="0">
                <a:solidFill>
                  <a:schemeClr val="bg1">
                    <a:lumMod val="50000"/>
                  </a:schemeClr>
                </a:solidFill>
              </a:rPr>
              <a:t>-calculation</a:t>
            </a:r>
            <a:br>
              <a:rPr lang="en-US" sz="108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080" dirty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 </a:t>
            </a:r>
            <a:r>
              <a:rPr lang="en-US" sz="1080" dirty="0" err="1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a</a:t>
            </a:r>
            <a:r>
              <a:rPr lang="en-US" sz="1080" baseline="-25000" dirty="0" err="1">
                <a:solidFill>
                  <a:schemeClr val="bg1">
                    <a:lumMod val="50000"/>
                  </a:schemeClr>
                </a:solidFill>
              </a:rPr>
              <a:t>k</a:t>
            </a:r>
            <a:r>
              <a:rPr lang="en-US" sz="1080" dirty="0">
                <a:solidFill>
                  <a:schemeClr val="bg1">
                    <a:lumMod val="50000"/>
                  </a:schemeClr>
                </a:solidFill>
              </a:rPr>
              <a:t>  = Feedback factor</a:t>
            </a:r>
            <a:br>
              <a:rPr lang="en-US" sz="108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08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80" dirty="0" err="1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US" sz="1080" baseline="-25000" dirty="0" err="1">
                <a:solidFill>
                  <a:schemeClr val="bg1">
                    <a:lumMod val="50000"/>
                  </a:schemeClr>
                </a:solidFill>
              </a:rPr>
              <a:t>k</a:t>
            </a:r>
            <a:r>
              <a:rPr lang="en-US" sz="1080" dirty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sz="1080" dirty="0" err="1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sz="1080" baseline="-25000" dirty="0" err="1">
                <a:solidFill>
                  <a:schemeClr val="bg1">
                    <a:lumMod val="50000"/>
                  </a:schemeClr>
                </a:solidFill>
              </a:rPr>
              <a:t>hydro,mean</a:t>
            </a:r>
            <a:r>
              <a:rPr lang="en-US" sz="1080" dirty="0">
                <a:solidFill>
                  <a:schemeClr val="bg1">
                    <a:lumMod val="50000"/>
                  </a:schemeClr>
                </a:solidFill>
              </a:rPr>
              <a:t> in area</a:t>
            </a:r>
            <a:br>
              <a:rPr lang="en-US" sz="108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080" baseline="-25000" dirty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en-US" sz="1080" dirty="0">
                <a:solidFill>
                  <a:schemeClr val="bg1">
                    <a:lumMod val="50000"/>
                  </a:schemeClr>
                </a:solidFill>
              </a:rPr>
              <a:t>k   = timestep</a:t>
            </a:r>
            <a:br>
              <a:rPr lang="en-US" sz="1080" dirty="0"/>
            </a:br>
            <a:br>
              <a:rPr lang="en-US" sz="1080" dirty="0"/>
            </a:br>
            <a:endParaRPr lang="en-US" sz="1080" dirty="0"/>
          </a:p>
          <a:p>
            <a:pPr marL="0" indent="-1430">
              <a:buNone/>
            </a:pPr>
            <a:endParaRPr lang="en-US" sz="1080" dirty="0"/>
          </a:p>
          <a:p>
            <a:pPr marL="0" indent="-1430">
              <a:buNone/>
            </a:pPr>
            <a:endParaRPr lang="en-US" sz="1080" dirty="0"/>
          </a:p>
          <a:p>
            <a:pPr lvl="1"/>
            <a:endParaRPr lang="en-US" sz="1440" dirty="0"/>
          </a:p>
        </p:txBody>
      </p:sp>
    </p:spTree>
    <p:extLst>
      <p:ext uri="{BB962C8B-B14F-4D97-AF65-F5344CB8AC3E}">
        <p14:creationId xmlns:p14="http://schemas.microsoft.com/office/powerpoint/2010/main" val="561791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BA931-1444-47C4-8975-516B83AE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Automatic vs manual weighting of inflow –water value calculations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7753-8997-4742-BD3A-054D4C41F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201" y="1158556"/>
            <a:ext cx="3823013" cy="3846040"/>
          </a:xfrm>
        </p:spPr>
        <p:txBody>
          <a:bodyPr/>
          <a:lstStyle/>
          <a:p>
            <a:r>
              <a:rPr lang="en-GB" altLang="nb-NO" dirty="0"/>
              <a:t>Probability distribution for sum inflow over seasons to low because of independence</a:t>
            </a:r>
          </a:p>
          <a:p>
            <a:r>
              <a:rPr lang="en-GB" altLang="nb-NO" dirty="0"/>
              <a:t>Automatic weighting</a:t>
            </a:r>
          </a:p>
          <a:p>
            <a:pPr lvl="1"/>
            <a:r>
              <a:rPr lang="en-GB" altLang="nb-NO" dirty="0"/>
              <a:t>Gives increased weight on extreme inflows</a:t>
            </a:r>
          </a:p>
          <a:p>
            <a:pPr lvl="1"/>
            <a:endParaRPr lang="en-GB" altLang="nb-NO" dirty="0"/>
          </a:p>
          <a:p>
            <a:r>
              <a:rPr lang="en-GB" altLang="nb-NO" dirty="0"/>
              <a:t>Consequence for water value calculation</a:t>
            </a:r>
          </a:p>
          <a:p>
            <a:pPr lvl="1"/>
            <a:r>
              <a:rPr lang="en-GB" altLang="nb-NO" dirty="0"/>
              <a:t>See increased probability for curtailment  and overflow</a:t>
            </a:r>
          </a:p>
          <a:p>
            <a:pPr lvl="1"/>
            <a:r>
              <a:rPr lang="en-GB" altLang="nb-NO" dirty="0"/>
              <a:t>Less risky operation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2ABDB-92AB-4DF5-A977-445570943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7</a:t>
            </a:fld>
            <a:endParaRPr lang="nb-NO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BD5CF9-9AC1-45AF-98D9-12820E836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192" y="1447963"/>
            <a:ext cx="35242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85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DF927-8150-4551-ABC7-BF14C6674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Calibration: strengths and weaknesses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E6A50-B002-409A-8FA9-CA0C776AE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199" y="1328452"/>
            <a:ext cx="3895689" cy="235451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Strengths</a:t>
            </a:r>
          </a:p>
          <a:p>
            <a:r>
              <a:rPr lang="en-US" dirty="0"/>
              <a:t>Very flexible calibration options “Anything” is possible</a:t>
            </a:r>
          </a:p>
          <a:p>
            <a:r>
              <a:rPr lang="en-US" dirty="0"/>
              <a:t>Possible to adjust to “non-fundamental” price developments</a:t>
            </a:r>
          </a:p>
          <a:p>
            <a:r>
              <a:rPr lang="en-US" dirty="0"/>
              <a:t>Automatic calibration possible</a:t>
            </a:r>
          </a:p>
          <a:p>
            <a:pPr lvl="1"/>
            <a:r>
              <a:rPr lang="en-US" dirty="0"/>
              <a:t>Socio economic surplus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F9496-255A-44AA-A3F8-292E5B87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8</a:t>
            </a:fld>
            <a:endParaRPr lang="nb-NO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C18519-E545-4D33-A85E-DACF4CA9E3B2}"/>
              </a:ext>
            </a:extLst>
          </p:cNvPr>
          <p:cNvSpPr txBox="1">
            <a:spLocks/>
          </p:cNvSpPr>
          <p:nvPr/>
        </p:nvSpPr>
        <p:spPr>
          <a:xfrm>
            <a:off x="4366261" y="1326267"/>
            <a:ext cx="4695361" cy="2357513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177800" indent="-177800" algn="l" defTabSz="4572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Char char="}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58775" indent="-179388" algn="l" defTabSz="457200" rtl="0" eaLnBrk="1" latinLnBrk="0" hangingPunct="1">
              <a:lnSpc>
                <a:spcPct val="110000"/>
              </a:lnSpc>
              <a:spcBef>
                <a:spcPts val="200"/>
              </a:spcBef>
              <a:buClr>
                <a:schemeClr val="accent4"/>
              </a:buClr>
              <a:buFont typeface="Lucida Grande"/>
              <a:buChar char="-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8163" indent="-179388" algn="l" defTabSz="457200" rtl="0" eaLnBrk="1" latinLnBrk="0" hangingPunct="1">
              <a:lnSpc>
                <a:spcPct val="110000"/>
              </a:lnSpc>
              <a:spcBef>
                <a:spcPts val="200"/>
              </a:spcBef>
              <a:buClr>
                <a:schemeClr val="accent4"/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u="sng" dirty="0"/>
              <a:t>Weaknesses</a:t>
            </a:r>
          </a:p>
          <a:p>
            <a:r>
              <a:rPr lang="en-US" dirty="0"/>
              <a:t>No search for global optimum </a:t>
            </a:r>
          </a:p>
          <a:p>
            <a:r>
              <a:rPr lang="en-US" dirty="0"/>
              <a:t>No formal optimization of strategy with respect to reservoirs in other areas</a:t>
            </a:r>
          </a:p>
          <a:p>
            <a:pPr lvl="1"/>
            <a:r>
              <a:rPr lang="en-US" dirty="0"/>
              <a:t>Solves area strategies “independent”</a:t>
            </a:r>
          </a:p>
          <a:p>
            <a:r>
              <a:rPr lang="en-US" dirty="0"/>
              <a:t>Automatic calibration (calibration in general) very time consuming</a:t>
            </a:r>
          </a:p>
          <a:p>
            <a:pPr marL="161448" lvl="1" indent="0">
              <a:buNone/>
            </a:pPr>
            <a:endParaRPr lang="en-US" sz="144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2A2739-A9D4-44BB-8934-86CA27803AC0}"/>
              </a:ext>
            </a:extLst>
          </p:cNvPr>
          <p:cNvSpPr txBox="1">
            <a:spLocks/>
          </p:cNvSpPr>
          <p:nvPr/>
        </p:nvSpPr>
        <p:spPr>
          <a:xfrm>
            <a:off x="331199" y="4481774"/>
            <a:ext cx="3895689" cy="526832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177800" indent="-177800" algn="l" defTabSz="4572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Char char="}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58775" indent="-179388" algn="l" defTabSz="457200" rtl="0" eaLnBrk="1" latinLnBrk="0" hangingPunct="1">
              <a:lnSpc>
                <a:spcPct val="110000"/>
              </a:lnSpc>
              <a:spcBef>
                <a:spcPts val="200"/>
              </a:spcBef>
              <a:buClr>
                <a:schemeClr val="accent4"/>
              </a:buClr>
              <a:buFont typeface="Lucida Grande"/>
              <a:buChar char="-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8163" indent="-179388" algn="l" defTabSz="457200" rtl="0" eaLnBrk="1" latinLnBrk="0" hangingPunct="1">
              <a:lnSpc>
                <a:spcPct val="110000"/>
              </a:lnSpc>
              <a:spcBef>
                <a:spcPts val="200"/>
              </a:spcBef>
              <a:buClr>
                <a:schemeClr val="accent4"/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User dependent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2D942E-E729-4F23-A34E-5434F73E0AFC}"/>
              </a:ext>
            </a:extLst>
          </p:cNvPr>
          <p:cNvSpPr txBox="1">
            <a:spLocks/>
          </p:cNvSpPr>
          <p:nvPr/>
        </p:nvSpPr>
        <p:spPr>
          <a:xfrm>
            <a:off x="4366261" y="4479589"/>
            <a:ext cx="4201079" cy="527503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177800" indent="-177800" algn="l" defTabSz="457200" rtl="0" eaLnBrk="1" latinLnBrk="0" hangingPunct="1">
              <a:lnSpc>
                <a:spcPct val="110000"/>
              </a:lnSpc>
              <a:spcBef>
                <a:spcPts val="800"/>
              </a:spcBef>
              <a:buClr>
                <a:schemeClr val="accent4"/>
              </a:buClr>
              <a:buSzPct val="80000"/>
              <a:buFont typeface="Wingdings 3" charset="2"/>
              <a:buChar char="}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58775" indent="-179388" algn="l" defTabSz="457200" rtl="0" eaLnBrk="1" latinLnBrk="0" hangingPunct="1">
              <a:lnSpc>
                <a:spcPct val="110000"/>
              </a:lnSpc>
              <a:spcBef>
                <a:spcPts val="200"/>
              </a:spcBef>
              <a:buClr>
                <a:schemeClr val="accent4"/>
              </a:buClr>
              <a:buFont typeface="Lucida Grande"/>
              <a:buChar char="-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8163" indent="-179388" algn="l" defTabSz="457200" rtl="0" eaLnBrk="1" latinLnBrk="0" hangingPunct="1">
              <a:lnSpc>
                <a:spcPct val="110000"/>
              </a:lnSpc>
              <a:spcBef>
                <a:spcPts val="200"/>
              </a:spcBef>
              <a:buClr>
                <a:schemeClr val="accent4"/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User dependent</a:t>
            </a:r>
          </a:p>
          <a:p>
            <a:endParaRPr lang="en-US" sz="1620" dirty="0"/>
          </a:p>
        </p:txBody>
      </p:sp>
    </p:spTree>
    <p:extLst>
      <p:ext uri="{BB962C8B-B14F-4D97-AF65-F5344CB8AC3E}">
        <p14:creationId xmlns:p14="http://schemas.microsoft.com/office/powerpoint/2010/main" val="550132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08537B-2613-43DC-8AB5-D136BC456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inflow scenarios?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63C7E1-B1C0-4392-AF53-0BBA603CE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EMPS a little slow to recognize high inflow scenarios?</a:t>
            </a:r>
          </a:p>
          <a:p>
            <a:r>
              <a:rPr lang="en-US" dirty="0"/>
              <a:t>Example spring 2020</a:t>
            </a:r>
          </a:p>
          <a:p>
            <a:pPr lvl="1"/>
            <a:r>
              <a:rPr lang="en-US" dirty="0"/>
              <a:t>Forecast «is lagging» in development relative to realized inflow</a:t>
            </a:r>
          </a:p>
          <a:p>
            <a:r>
              <a:rPr lang="en-US" dirty="0"/>
              <a:t>Explanations?</a:t>
            </a:r>
          </a:p>
          <a:p>
            <a:pPr lvl="1"/>
            <a:r>
              <a:rPr lang="en-US" dirty="0"/>
              <a:t>Weakness in area modelling? Energy inflow?</a:t>
            </a:r>
          </a:p>
          <a:p>
            <a:r>
              <a:rPr lang="en-US" dirty="0"/>
              <a:t>Solutions?</a:t>
            </a:r>
          </a:p>
          <a:p>
            <a:pPr lvl="1"/>
            <a:r>
              <a:rPr lang="en-US" dirty="0"/>
              <a:t>Energy inflow correction (MAD-functionality)</a:t>
            </a:r>
          </a:p>
          <a:p>
            <a:pPr lvl="1"/>
            <a:r>
              <a:rPr lang="en-US" dirty="0"/>
              <a:t>Time dependent calibration facts (criterion for selecting factors?)</a:t>
            </a:r>
          </a:p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957141F-1B60-4E4C-AC65-559D80F2A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B19-C0E1-7345-B8BA-15A723BE30E5}" type="slidenum">
              <a:rPr lang="nb-NO" noProof="0" smtClean="0"/>
              <a:pPr/>
              <a:t>9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5888226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tatkraft eksempelpresentasjon norsk">
  <a:themeElements>
    <a:clrScheme name="Custom 7">
      <a:dk1>
        <a:srgbClr val="000000"/>
      </a:dk1>
      <a:lt1>
        <a:srgbClr val="FFFFFF"/>
      </a:lt1>
      <a:dk2>
        <a:srgbClr val="005088"/>
      </a:dk2>
      <a:lt2>
        <a:srgbClr val="BBB3B0"/>
      </a:lt2>
      <a:accent1>
        <a:srgbClr val="00B0DC"/>
      </a:accent1>
      <a:accent2>
        <a:srgbClr val="80DAF3"/>
      </a:accent2>
      <a:accent3>
        <a:srgbClr val="E84E0F"/>
      </a:accent3>
      <a:accent4>
        <a:srgbClr val="E5D100"/>
      </a:accent4>
      <a:accent5>
        <a:srgbClr val="BBB3B0"/>
      </a:accent5>
      <a:accent6>
        <a:srgbClr val="7A6F69"/>
      </a:accent6>
      <a:hlink>
        <a:srgbClr val="7A6F69"/>
      </a:hlink>
      <a:folHlink>
        <a:srgbClr val="7A6F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176400" indent="-176400">
          <a:lnSpc>
            <a:spcPct val="110000"/>
          </a:lnSpc>
          <a:spcBef>
            <a:spcPts val="800"/>
          </a:spcBef>
          <a:buClr>
            <a:schemeClr val="accent4"/>
          </a:buClr>
          <a:buSzPct val="80000"/>
          <a:buFont typeface="Wingdings 3" pitchFamily="18" charset="2"/>
          <a:buChar char="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rpSiteZipContact xmlns="8bbd4995-53b7-43e2-b62f-10947586ac31" xsi:nil="true"/>
    <CorpSiteProjectLeader xmlns="8bbd4995-53b7-43e2-b62f-10947586ac31">
      <UserInfo>
        <DisplayName/>
        <AccountId xsi:nil="true"/>
        <AccountType/>
      </UserInfo>
    </CorpSiteProjectLeader>
    <CorpSiteSubTitle xmlns="8bbd4995-53b7-43e2-b62f-10947586ac31" xsi:nil="true"/>
    <CorpSiteTags xmlns="8bbd4995-53b7-43e2-b62f-10947586ac31" xsi:nil="true"/>
    <CorpSiteISBN xmlns="8bbd4995-53b7-43e2-b62f-10947586ac31" xsi:nil="true"/>
    <CorpWorkflowFeedback xmlns="8bbd4995-53b7-43e2-b62f-10947586ac31" xsi:nil="true"/>
    <CorpSiteAccess xmlns="8bbd4995-53b7-43e2-b62f-10947586ac31">Kun navngitte medlemmer</CorpSiteAccess>
    <CorpSiteRecipientPerson xmlns="8bbd4995-53b7-43e2-b62f-10947586ac31" xsi:nil="true"/>
    <CorpSiteProjectNumber xmlns="8bbd4995-53b7-43e2-b62f-10947586ac31" xsi:nil="true"/>
    <CorpSiteProjectName xmlns="8bbd4995-53b7-43e2-b62f-10947586ac31" xsi:nil="true"/>
    <CorpDocInstitute xmlns="8bbd4995-53b7-43e2-b62f-10947586ac31" xsi:nil="true"/>
    <CorpSiteInstitutePhone xmlns="8bbd4995-53b7-43e2-b62f-10947586ac31" xsi:nil="true"/>
    <CorpSiteProjectOwner xmlns="8bbd4995-53b7-43e2-b62f-10947586ac31">
      <UserInfo>
        <DisplayName/>
        <AccountId xsi:nil="true"/>
        <AccountType/>
      </UserInfo>
    </CorpSiteProjectOwner>
    <CorpDocPageClassificationNbNo xmlns="8bbd4995-53b7-43e2-b62f-10947586ac31">Åpen</CorpDocPageClassificationNbNo>
    <CorpDocClassificationEnUs xmlns="8bbd4995-53b7-43e2-b62f-10947586ac31">Unrestricted</CorpDocClassificationEnUs>
    <CorpDocClassificationNbNo xmlns="8bbd4995-53b7-43e2-b62f-10947586ac31">Åpen</CorpDocClassificationNbNo>
    <CorpWorkflowStatus xmlns="8bbd4995-53b7-43e2-b62f-10947586ac31" xsi:nil="true"/>
    <CorpSiteClassification xmlns="8bbd4995-53b7-43e2-b62f-10947586ac31">Åpen</CorpSiteClassification>
    <CorpSiteInstituteEmail xmlns="8bbd4995-53b7-43e2-b62f-10947586ac31" xsi:nil="true"/>
    <CorpSiteCoAuthors xmlns="8bbd4995-53b7-43e2-b62f-10947586ac31" xsi:nil="true"/>
    <CorpSiteDocumentAuthor xmlns="8bbd4995-53b7-43e2-b62f-10947586ac31">
      <UserInfo>
        <DisplayName/>
        <AccountId xsi:nil="true"/>
        <AccountType/>
      </UserInfo>
    </CorpSiteDocumentAuthor>
    <CorpSiteInstituteEnUs xmlns="8bbd4995-53b7-43e2-b62f-10947586ac31" xsi:nil="true"/>
    <CorpSiteRecipientCompany xmlns="8bbd4995-53b7-43e2-b62f-10947586ac31" xsi:nil="true"/>
    <CorpSiteDocLanguage xmlns="8bbd4995-53b7-43e2-b62f-10947586ac31" xsi:nil="true"/>
    <CorpDocVersion xmlns="8bbd4995-53b7-43e2-b62f-10947586ac31" xsi:nil="true"/>
    <CorpWorkflowApproval xmlns="8bbd4995-53b7-43e2-b62f-10947586ac31" xsi:nil="true"/>
    <ArchiveStatus xmlns="8bbd4995-53b7-43e2-b62f-10947586ac31" xsi:nil="true"/>
    <CorpSiteProjectQA xmlns="8bbd4995-53b7-43e2-b62f-10947586ac31">
      <UserInfo>
        <DisplayName/>
        <AccountId xsi:nil="true"/>
        <AccountType/>
      </UserInfo>
    </CorpSiteProjectQA>
    <CorpSiteZipAddress xmlns="8bbd4995-53b7-43e2-b62f-10947586ac31" xsi:nil="true"/>
    <CorpSiteVATNumber xmlns="8bbd4995-53b7-43e2-b62f-10947586ac31" xsi:nil="true"/>
    <CorpSiteReportNumber xmlns="8bbd4995-53b7-43e2-b62f-10947586ac31" xsi:nil="true"/>
    <CorpSiteOurRef xmlns="8bbd4995-53b7-43e2-b62f-10947586ac31" xsi:nil="true"/>
    <CorpDocPageClassificationEnUs xmlns="8bbd4995-53b7-43e2-b62f-10947586ac31">Unrestricted</CorpDocPageClassificationEn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ic document" ma:contentTypeID="0x01010031B82B69D2361148B4D8F7EC15680213080065FB892C3EDE0748A6272512FC448F48" ma:contentTypeVersion="48" ma:contentTypeDescription="Opprett et nytt dokument." ma:contentTypeScope="" ma:versionID="18ffeb2e9d68303470447c67a0cf400c">
  <xsd:schema xmlns:xsd="http://www.w3.org/2001/XMLSchema" xmlns:xs="http://www.w3.org/2001/XMLSchema" xmlns:p="http://schemas.microsoft.com/office/2006/metadata/properties" xmlns:ns2="8bbd4995-53b7-43e2-b62f-10947586ac31" xmlns:ns3="38864fb5-a85e-415e-90ee-3e6d78fb5bf3" xmlns:ns4="3f4bac50-0c13-4f0e-8e6c-7447dbdf8126" targetNamespace="http://schemas.microsoft.com/office/2006/metadata/properties" ma:root="true" ma:fieldsID="665cdc2528b11a9cec38ad01ff15fead" ns2:_="" ns3:_="" ns4:_="">
    <xsd:import namespace="8bbd4995-53b7-43e2-b62f-10947586ac31"/>
    <xsd:import namespace="38864fb5-a85e-415e-90ee-3e6d78fb5bf3"/>
    <xsd:import namespace="3f4bac50-0c13-4f0e-8e6c-7447dbdf8126"/>
    <xsd:element name="properties">
      <xsd:complexType>
        <xsd:sequence>
          <xsd:element name="documentManagement">
            <xsd:complexType>
              <xsd:all>
                <xsd:element ref="ns2:ArchiveStatus" minOccurs="0"/>
                <xsd:element ref="ns2:CorpWorkflowApproval" minOccurs="0"/>
                <xsd:element ref="ns2:CorpWorkflowFeedback" minOccurs="0"/>
                <xsd:element ref="ns2:CorpSiteProjectNumber" minOccurs="0"/>
                <xsd:element ref="ns2:CorpSiteProjectName" minOccurs="0"/>
                <xsd:element ref="ns2:CorpSiteSubTitle" minOccurs="0"/>
                <xsd:element ref="ns2:CorpSiteAccess" minOccurs="0"/>
                <xsd:element ref="ns2:CorpSiteClassification" minOccurs="0"/>
                <xsd:element ref="ns2:CorpSiteTags" minOccurs="0"/>
                <xsd:element ref="ns2:CorpSiteProjectQA" minOccurs="0"/>
                <xsd:element ref="ns2:CorpSiteProjectOwner" minOccurs="0"/>
                <xsd:element ref="ns2:CorpSiteProjectLeader" minOccurs="0"/>
                <xsd:element ref="ns2:CorpSiteReportNumber" minOccurs="0"/>
                <xsd:element ref="ns2:CorpSiteISBN" minOccurs="0"/>
                <xsd:element ref="ns2:CorpSiteCoAuthors" minOccurs="0"/>
                <xsd:element ref="ns2:CorpSiteRecipientCompany" minOccurs="0"/>
                <xsd:element ref="ns2:CorpSiteRecipientPerson" minOccurs="0"/>
                <xsd:element ref="ns2:CorpSiteOurRef" minOccurs="0"/>
                <xsd:element ref="ns2:CorpSiteDocumentAuthor" minOccurs="0"/>
                <xsd:element ref="ns2:CorpSiteZipAddress" minOccurs="0"/>
                <xsd:element ref="ns2:CorpSiteZipContact" minOccurs="0"/>
                <xsd:element ref="ns2:CorpSiteVATNumber" minOccurs="0"/>
                <xsd:element ref="ns2:CorpSiteInstituteEmail" minOccurs="0"/>
                <xsd:element ref="ns2:CorpDocPageClassificationNbNo" minOccurs="0"/>
                <xsd:element ref="ns2:CorpDocClassificationEnUs" minOccurs="0"/>
                <xsd:element ref="ns2:CorpDocPageClassificationEnUs" minOccurs="0"/>
                <xsd:element ref="ns2:CorpDocClassificationNbNo" minOccurs="0"/>
                <xsd:element ref="ns2:CorpSiteInstituteEnUs" minOccurs="0"/>
                <xsd:element ref="ns2:CorpSiteInstitutePhone" minOccurs="0"/>
                <xsd:element ref="ns2:CorpSiteDocLanguage" minOccurs="0"/>
                <xsd:element ref="ns2:CorpDocInstitute" minOccurs="0"/>
                <xsd:element ref="ns2:CorpDocVers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  <xsd:element ref="ns2:CorpWorkflowStatu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d4995-53b7-43e2-b62f-10947586ac31" elementFormDefault="qualified">
    <xsd:import namespace="http://schemas.microsoft.com/office/2006/documentManagement/types"/>
    <xsd:import namespace="http://schemas.microsoft.com/office/infopath/2007/PartnerControls"/>
    <xsd:element name="ArchiveStatus" ma:index="8" nillable="true" ma:displayName="Arkivstatus" ma:internalName="ArchiveStatus">
      <xsd:simpleType>
        <xsd:restriction base="dms:Text">
          <xsd:maxLength value="255"/>
        </xsd:restriction>
      </xsd:simpleType>
    </xsd:element>
    <xsd:element name="CorpWorkflowApproval" ma:index="9" nillable="true" ma:displayName="Status godkjenning" ma:internalName="CorpWorkflowApproval">
      <xsd:simpleType>
        <xsd:restriction base="dms:Text">
          <xsd:maxLength value="255"/>
        </xsd:restriction>
      </xsd:simpleType>
    </xsd:element>
    <xsd:element name="CorpWorkflowFeedback" ma:index="10" nillable="true" ma:displayName="Status kvalitetssikring" ma:internalName="CorpWorkflowFeedback">
      <xsd:simpleType>
        <xsd:restriction base="dms:Text">
          <xsd:maxLength value="255"/>
        </xsd:restriction>
      </xsd:simpleType>
    </xsd:element>
    <xsd:element name="CorpSiteProjectNumber" ma:index="11" nillable="true" ma:displayName="Prosjektnummer" ma:default="" ma:internalName="CorpSiteProjectNumber">
      <xsd:simpleType>
        <xsd:restriction base="dms:Text">
          <xsd:maxLength value="255"/>
        </xsd:restriction>
      </xsd:simpleType>
    </xsd:element>
    <xsd:element name="CorpSiteProjectName" ma:index="12" nillable="true" ma:displayName="Prosjektnavn" ma:internalName="CorpSiteProjectName">
      <xsd:simpleType>
        <xsd:restriction base="dms:Text">
          <xsd:maxLength value="255"/>
        </xsd:restriction>
      </xsd:simpleType>
    </xsd:element>
    <xsd:element name="CorpSiteSubTitle" ma:index="13" nillable="true" ma:displayName="Undertittel" ma:internalName="CorpSiteSubTitle">
      <xsd:simpleType>
        <xsd:restriction base="dms:Text">
          <xsd:maxLength value="255"/>
        </xsd:restriction>
      </xsd:simpleType>
    </xsd:element>
    <xsd:element name="CorpSiteAccess" ma:index="14" nillable="true" ma:displayName="Lesetilgang" ma:default="Kun navngitte medlemmer" ma:format="Dropdown" ma:internalName="CorpSiteAccess">
      <xsd:simpleType>
        <xsd:restriction base="dms:Choice">
          <xsd:enumeration value="Kun navngitte medlemmer"/>
          <xsd:enumeration value="SINTEF"/>
          <xsd:enumeration value="Institutt"/>
          <xsd:enumeration value="Avdeling"/>
          <xsd:maxLength value="255"/>
        </xsd:restriction>
      </xsd:simpleType>
    </xsd:element>
    <xsd:element name="CorpSiteClassification" ma:index="15" nillable="true" ma:displayName="Gradering" ma:default="Åpen" ma:internalName="CorpSiteClassification">
      <xsd:simpleType>
        <xsd:restriction base="dms:Choice">
          <xsd:enumeration value="Åpen"/>
          <xsd:enumeration value="Fortrolig"/>
          <xsd:enumeration value="Strengt fortrolig"/>
          <xsd:maxLength value="255"/>
        </xsd:restriction>
      </xsd:simpleType>
    </xsd:element>
    <xsd:element name="CorpSiteTags" ma:index="16" nillable="true" ma:displayName="Tags" ma:internalName="CorpSiteTags">
      <xsd:simpleType>
        <xsd:restriction base="dms:Text">
          <xsd:maxLength value="255"/>
        </xsd:restriction>
      </xsd:simpleType>
    </xsd:element>
    <xsd:element name="CorpSiteProjectQA" ma:index="17" nillable="true" ma:displayName="Kvalitestsansvarlig" ma:list="UserInfo" ma:SharePointGroup="0" ma:internalName="CorpSiteProjectQA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Owner" ma:index="18" nillable="true" ma:displayName="Prosjekteier" ma:list="UserInfo" ma:SharePointGroup="0" ma:internalName="CorpSiteProjec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Leader" ma:index="19" nillable="true" ma:displayName="Prosjektleder" ma:list="UserInfo" ma:SharePointGroup="0" ma:internalName="CorpSiteProjectLea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ReportNumber" ma:index="20" nillable="true" ma:displayName="Rapport nummer" ma:internalName="CorpSiteReportNumber">
      <xsd:simpleType>
        <xsd:restriction base="dms:Text">
          <xsd:maxLength value="255"/>
        </xsd:restriction>
      </xsd:simpleType>
    </xsd:element>
    <xsd:element name="CorpSiteISBN" ma:index="21" nillable="true" ma:displayName="ISBN" ma:internalName="CorpSiteISBN">
      <xsd:simpleType>
        <xsd:restriction base="dms:Text">
          <xsd:maxLength value="255"/>
        </xsd:restriction>
      </xsd:simpleType>
    </xsd:element>
    <xsd:element name="CorpSiteCoAuthors" ma:index="22" nillable="true" ma:displayName="Medforfattere" ma:internalName="CorpSiteCoAuthors">
      <xsd:simpleType>
        <xsd:restriction base="dms:Text">
          <xsd:maxLength value="255"/>
        </xsd:restriction>
      </xsd:simpleType>
    </xsd:element>
    <xsd:element name="CorpSiteRecipientCompany" ma:index="23" nillable="true" ma:displayName="Mottakende selskap" ma:internalName="CorpSiteRecipientCompany">
      <xsd:simpleType>
        <xsd:restriction base="dms:Text">
          <xsd:maxLength value="255"/>
        </xsd:restriction>
      </xsd:simpleType>
    </xsd:element>
    <xsd:element name="CorpSiteRecipientPerson" ma:index="24" nillable="true" ma:displayName="Mottakende person" ma:internalName="CorpSiteRecipientPerson">
      <xsd:simpleType>
        <xsd:restriction base="dms:Text">
          <xsd:maxLength value="255"/>
        </xsd:restriction>
      </xsd:simpleType>
    </xsd:element>
    <xsd:element name="CorpSiteOurRef" ma:index="25" nillable="true" ma:displayName="Vår ref" ma:internalName="CorpSiteOurRef">
      <xsd:simpleType>
        <xsd:restriction base="dms:Text">
          <xsd:maxLength value="255"/>
        </xsd:restriction>
      </xsd:simpleType>
    </xsd:element>
    <xsd:element name="CorpSiteDocumentAuthor" ma:index="26" nillable="true" ma:displayName="Hovedforfatter" ma:internalName="CorpSiteDocum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ZipAddress" ma:index="27" nillable="true" ma:displayName="Adresse" ma:internalName="CorpSiteZipAddress">
      <xsd:simpleType>
        <xsd:restriction base="dms:Note">
          <xsd:maxLength value="255"/>
        </xsd:restriction>
      </xsd:simpleType>
    </xsd:element>
    <xsd:element name="CorpSiteZipContact" ma:index="28" nillable="true" ma:displayName="Kontakt" ma:internalName="CorpSiteZipContact">
      <xsd:simpleType>
        <xsd:restriction base="dms:Note">
          <xsd:maxLength value="255"/>
        </xsd:restriction>
      </xsd:simpleType>
    </xsd:element>
    <xsd:element name="CorpSiteVATNumber" ma:index="29" nillable="true" ma:displayName="Foretaksnummer" ma:internalName="CorpSiteVATNumber">
      <xsd:simpleType>
        <xsd:restriction base="dms:Text">
          <xsd:maxLength value="255"/>
        </xsd:restriction>
      </xsd:simpleType>
    </xsd:element>
    <xsd:element name="CorpSiteInstituteEmail" ma:index="30" nillable="true" ma:displayName="E-post institutt" ma:internalName="CorpSiteInstituteEmail">
      <xsd:simpleType>
        <xsd:restriction base="dms:Text">
          <xsd:maxLength value="255"/>
        </xsd:restriction>
      </xsd:simpleType>
    </xsd:element>
    <xsd:element name="CorpDocPageClassificationNbNo" ma:index="31" nillable="true" ma:displayName="Gradering Denne Siden" ma:default="Åpen" ma:internalName="CorpDocPage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DocClassificationEnUs" ma:index="32" nillable="true" ma:displayName="Classification" ma:default="Unrestricted" ma:internalName="CorpDoc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PageClassificationEnUs" ma:index="33" nillable="true" ma:displayName="Classification This Page" ma:default="Unrestricted" ma:internalName="CorpDocPage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ClassificationNbNo" ma:index="34" nillable="true" ma:displayName="Gradering" ma:default="Åpen" ma:internalName="CorpDoc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SiteInstituteEnUs" ma:index="35" nillable="true" ma:displayName="InstituteEng" ma:internalName="CorpSiteInstituteEnUs">
      <xsd:simpleType>
        <xsd:restriction base="dms:Text">
          <xsd:maxLength value="255"/>
        </xsd:restriction>
      </xsd:simpleType>
    </xsd:element>
    <xsd:element name="CorpSiteInstitutePhone" ma:index="36" nillable="true" ma:displayName="Institutt telefon" ma:internalName="CorpSiteInstitutePhone">
      <xsd:simpleType>
        <xsd:restriction base="dms:Text">
          <xsd:maxLength value="255"/>
        </xsd:restriction>
      </xsd:simpleType>
    </xsd:element>
    <xsd:element name="CorpSiteDocLanguage" ma:index="37" nillable="true" ma:displayName="Språk" ma:internalName="CorpSiteDocLanguage">
      <xsd:simpleType>
        <xsd:restriction base="dms:Text">
          <xsd:maxLength value="255"/>
        </xsd:restriction>
      </xsd:simpleType>
    </xsd:element>
    <xsd:element name="CorpDocInstitute" ma:index="38" nillable="true" ma:displayName="Institutt" ma:internalName="CorpDocInstitute">
      <xsd:simpleType>
        <xsd:restriction base="dms:Text">
          <xsd:maxLength value="255"/>
        </xsd:restriction>
      </xsd:simpleType>
    </xsd:element>
    <xsd:element name="CorpDocVersion" ma:index="39" nillable="true" ma:displayName="Versjon" ma:internalName="CorpDocVersion">
      <xsd:simpleType>
        <xsd:restriction base="dms:Text">
          <xsd:maxLength value="255"/>
        </xsd:restriction>
      </xsd:simpleType>
    </xsd:element>
    <xsd:element name="CorpWorkflowStatus" ma:index="49" nillable="true" ma:displayName="Status arbeidsflyt" ma:internalName="CorpWorkflowStatu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64fb5-a85e-415e-90ee-3e6d78fb5b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4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43" nillable="true" ma:displayName="Tags" ma:internalName="MediaServiceAutoTags" ma:readOnly="true">
      <xsd:simpleType>
        <xsd:restriction base="dms:Text"/>
      </xsd:simpleType>
    </xsd:element>
    <xsd:element name="MediaServiceOCR" ma:index="4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4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50" nillable="true" ma:displayName="Location" ma:internalName="MediaServiceLocation" ma:readOnly="true">
      <xsd:simpleType>
        <xsd:restriction base="dms:Text"/>
      </xsd:simpleType>
    </xsd:element>
    <xsd:element name="MediaServiceGenerationTime" ma:index="5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5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4bac50-0c13-4f0e-8e6c-7447dbdf8126" elementFormDefault="qualified">
    <xsd:import namespace="http://schemas.microsoft.com/office/2006/documentManagement/types"/>
    <xsd:import namespace="http://schemas.microsoft.com/office/infopath/2007/PartnerControls"/>
    <xsd:element name="SharedWithUsers" ma:index="4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6F4A97-5202-4F55-B4C7-DF6BE70D0B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DC1473-5D13-4B26-9101-0A54B96E970E}">
  <ds:schemaRefs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1bb4200-479c-4a05-afd7-28ce53bfa9b9"/>
  </ds:schemaRefs>
</ds:datastoreItem>
</file>

<file path=customXml/itemProps3.xml><?xml version="1.0" encoding="utf-8"?>
<ds:datastoreItem xmlns:ds="http://schemas.openxmlformats.org/officeDocument/2006/customXml" ds:itemID="{D8FD2C85-F8B3-4F34-8230-93A7D1A6D94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1287</Words>
  <Application>Microsoft Office PowerPoint</Application>
  <PresentationFormat>On-screen Show (16:10)</PresentationFormat>
  <Paragraphs>234</Paragraphs>
  <Slides>29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Lucida Grande</vt:lpstr>
      <vt:lpstr>Symbol</vt:lpstr>
      <vt:lpstr>Wingdings 3</vt:lpstr>
      <vt:lpstr>Statkraft eksempelpresentasjon norsk</vt:lpstr>
      <vt:lpstr>think-cell Slide</vt:lpstr>
      <vt:lpstr>Calibration options in EMPS?</vt:lpstr>
      <vt:lpstr>Agenda</vt:lpstr>
      <vt:lpstr>Why calibrate</vt:lpstr>
      <vt:lpstr>What is calibration</vt:lpstr>
      <vt:lpstr>How calibrate</vt:lpstr>
      <vt:lpstr>Calibration factors</vt:lpstr>
      <vt:lpstr>Automatic vs manual weighting of inflow –water value calculations</vt:lpstr>
      <vt:lpstr>Calibration: strengths and weaknesses</vt:lpstr>
      <vt:lpstr>High inflow scenarios?</vt:lpstr>
      <vt:lpstr>Prices and EMPS-forecasts in spring of 2020</vt:lpstr>
      <vt:lpstr>PowerPoint Presentation</vt:lpstr>
      <vt:lpstr>PowerPoint Presentation</vt:lpstr>
      <vt:lpstr>PowerPoint Presentation</vt:lpstr>
      <vt:lpstr>PowerPoint Presentation</vt:lpstr>
      <vt:lpstr>Time dependent calibration possible?</vt:lpstr>
      <vt:lpstr>Time dependent calibration factor - example</vt:lpstr>
      <vt:lpstr>Time dependent factors: Reservoirs</vt:lpstr>
      <vt:lpstr>PowerPoint Presentation</vt:lpstr>
      <vt:lpstr>«MAD» - functionality</vt:lpstr>
      <vt:lpstr>Energy inflow to aggregate models in EMPS</vt:lpstr>
      <vt:lpstr>Some issues</vt:lpstr>
      <vt:lpstr>Non-fundamental changes: demand</vt:lpstr>
      <vt:lpstr>Non-fundamental changes: initial reservoir</vt:lpstr>
      <vt:lpstr>Summary</vt:lpstr>
      <vt:lpstr>PowerPoint Presentation</vt:lpstr>
      <vt:lpstr>Kalibreringsfaktor: Default-verdi </vt:lpstr>
      <vt:lpstr>Formfaktor</vt:lpstr>
      <vt:lpstr>Strategy-calculations in EMPS</vt:lpstr>
      <vt:lpstr>«Hardkjør-metoden»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Energiservice</dc:title>
  <dc:creator>Eirik Mo</dc:creator>
  <cp:lastModifiedBy>Warland Geir</cp:lastModifiedBy>
  <cp:revision>486</cp:revision>
  <cp:lastPrinted>2014-07-02T07:45:52Z</cp:lastPrinted>
  <dcterms:created xsi:type="dcterms:W3CDTF">2012-01-10T09:30:23Z</dcterms:created>
  <dcterms:modified xsi:type="dcterms:W3CDTF">2021-11-15T10:32:08Z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0x01010031B82B69D2361148B4D8F7EC15680213080065FB892C3EDE0748A6272512FC448F48</vt:lpwstr>
  </property>
  <property fmtid="{D5CDD505-2E9C-101B-9397-08002B2CF9AE}" pid="4" name="TaxCatchAll">
    <vt:lpwstr/>
  </property>
  <property fmtid="{D5CDD505-2E9C-101B-9397-08002B2CF9AE}" pid="5" name="TaxKeywordTaxHTField">
    <vt:lpwstr/>
  </property>
  <property fmtid="{D5CDD505-2E9C-101B-9397-08002B2CF9AE}" pid="6" name="MSIP_Label_f8afab47-5f18-4dcb-9ef3-cd87045d98ab_Enabled">
    <vt:lpwstr>true</vt:lpwstr>
  </property>
  <property fmtid="{D5CDD505-2E9C-101B-9397-08002B2CF9AE}" pid="7" name="MSIP_Label_f8afab47-5f18-4dcb-9ef3-cd87045d98ab_SetDate">
    <vt:lpwstr>2021-11-15T09:23:43Z</vt:lpwstr>
  </property>
  <property fmtid="{D5CDD505-2E9C-101B-9397-08002B2CF9AE}" pid="8" name="MSIP_Label_f8afab47-5f18-4dcb-9ef3-cd87045d98ab_Method">
    <vt:lpwstr>Standard</vt:lpwstr>
  </property>
  <property fmtid="{D5CDD505-2E9C-101B-9397-08002B2CF9AE}" pid="9" name="MSIP_Label_f8afab47-5f18-4dcb-9ef3-cd87045d98ab_Name">
    <vt:lpwstr>Statkraft Internal - No Label</vt:lpwstr>
  </property>
  <property fmtid="{D5CDD505-2E9C-101B-9397-08002B2CF9AE}" pid="10" name="MSIP_Label_f8afab47-5f18-4dcb-9ef3-cd87045d98ab_SiteId">
    <vt:lpwstr>a40c0d68-338e-44ef-ab17-812ee42d12c7</vt:lpwstr>
  </property>
  <property fmtid="{D5CDD505-2E9C-101B-9397-08002B2CF9AE}" pid="11" name="MSIP_Label_f8afab47-5f18-4dcb-9ef3-cd87045d98ab_ActionId">
    <vt:lpwstr>5b0eeebb-35e9-4692-8e9a-6826de61eda1</vt:lpwstr>
  </property>
  <property fmtid="{D5CDD505-2E9C-101B-9397-08002B2CF9AE}" pid="12" name="MSIP_Label_f8afab47-5f18-4dcb-9ef3-cd87045d98ab_ContentBits">
    <vt:lpwstr>0</vt:lpwstr>
  </property>
</Properties>
</file>