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1A9"/>
    <a:srgbClr val="E6E6E6"/>
    <a:srgbClr val="9FCBB0"/>
    <a:srgbClr val="CFE9DE"/>
    <a:srgbClr val="092529"/>
    <a:srgbClr val="C8802F"/>
    <a:srgbClr val="FFC080"/>
    <a:srgbClr val="6E1336"/>
    <a:srgbClr val="F0C3BE"/>
    <a:srgbClr val="660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0D8911E-536D-4A76-A0AE-DD22124D55A5}" styleName="Virke - Tabell 1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DBEEEB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5D78BCEE-8045-49FB-9F6A-1AE51C4C7ADB}" styleName="Virke - Tabell 2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49B910FD-70F5-414C-948A-135EA5CDF89A}" styleName="Virke - Tabell 3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C9007F"/>
          </a:solidFill>
        </a:fill>
      </a:tcStyle>
    </a:firstRow>
  </a:tblStyle>
  <a:tblStyle styleId="{FEDAE28D-4C34-46A2-A0CA-3D35857275B8}" styleName="Virke - Tabell 4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FFEFC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C9007F"/>
          </a:solidFill>
        </a:fill>
      </a:tcStyle>
    </a:firstRow>
  </a:tblStyle>
  <a:tblStyle styleId="{380A1B4E-3865-4E5F-8224-34D53C81559F}" styleName="Virke - Tabell 1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B8DED7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00544F"/>
          </a:solidFill>
        </a:fill>
      </a:tcStyle>
    </a:firstRow>
  </a:tblStyle>
  <a:tblStyle styleId="{8E805AD6-EF24-45C2-8C58-D876BD0BF57D}" styleName="Virke - Tabell 3 Hvit siste rad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F4AAC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3FE5AE2C-E827-49D5-A452-DDB484CA5F9B}" styleName="Virke - Tabell 1 lyseblå og gul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FFEFC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D6E59547-E8AE-4FF6-B09E-EABC10A920CF}" styleName="Virke - Tabell 1 grønn og lyseblå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B8DED7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5CA78FEB-AA59-44F0-92D8-9AEF852FF67E}" styleName="Virke - Tabell 2 lyseblå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DBEEE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516EB860-758C-4091-886A-AFDDF5BCCFA5}" styleName="Virke - Tabell 2 lyserosa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  <a:tblStyle styleId="{CCCCADAB-0E17-4484-80FD-22C6A0350A1D}" styleName="Virke - Tabell 3 rosa og lyserosa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4AACC"/>
          </a:solidFill>
        </a:fill>
      </a:tcStyle>
    </a:band1H>
    <a:band2H>
      <a:tcStyle>
        <a:tcBdr/>
        <a:fill>
          <a:solidFill>
            <a:srgbClr val="FCE7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C9007F"/>
          </a:solidFill>
        </a:fill>
      </a:tcStyle>
    </a:lastRow>
  </a:tblStyle>
  <a:tblStyle styleId="{33F511A9-3182-4A71-A958-3D8D549C4847}" styleName="Virke - Tabell 3 blå og lyserosa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FCE7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15703786-D4A6-416F-83EC-D11436439CE5}" styleName="Virke - Tabell 4 gul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FEFC3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  <a:tblStyle styleId="{C5733E33-97D8-48EE-A6C5-7FD0450BF5B6}" styleName="Virke - Tabell 4 gul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909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85"/>
      </p:guideLst>
    </p:cSldViewPr>
  </p:slideViewPr>
  <p:outlineViewPr>
    <p:cViewPr>
      <p:scale>
        <a:sx n="100" d="100"/>
        <a:sy n="100" d="100"/>
      </p:scale>
      <p:origin x="0" y="-382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0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36BF4-3AD0-492B-89D7-FC19EADF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625EE-1BB0-416C-8D62-CFAC2CFC62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9CE7-9C6B-4632-BE61-BD5486EF59CD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B59A-A2BF-4230-9B56-CC0FC11CB2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EFC33-A228-4A65-BC27-E0E87ABF30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6330-BD74-4EF9-905E-0D11DEB401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78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3CC92-7696-4E55-8C0D-D0C601576C76}" type="datetimeFigureOut">
              <a:rPr lang="nb-NO" smtClean="0"/>
              <a:t>11.11.2021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88E2-B01A-4D43-96C2-FE54AD4330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56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2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8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9426" y="63595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7231C-B01C-4412-93B9-BBEA6B8D154C}" type="datetime1">
              <a:rPr lang="nb-NO" smtClean="0"/>
              <a:t>11.11.2021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12" y="6359526"/>
            <a:ext cx="3583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1" name="addin_cover" hidden="1">
            <a:extLst>
              <a:ext uri="{FF2B5EF4-FFF2-40B4-BE49-F238E27FC236}">
                <a16:creationId xmlns:a16="http://schemas.microsoft.com/office/drawing/2014/main" id="{8F774FA1-BC30-417F-B049-595A470B441E}"/>
              </a:ext>
            </a:extLst>
          </p:cNvPr>
          <p:cNvSpPr/>
          <p:nvPr userDrawn="1"/>
        </p:nvSpPr>
        <p:spPr>
          <a:xfrm>
            <a:off x="-111760" y="-1168400"/>
            <a:ext cx="3088640" cy="1035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Addin_cover</a:t>
            </a:r>
            <a:endParaRPr lang="en-US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D99406D4-7E76-4FA7-B1A7-94721F259AE1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coverpicture_blue,coverpicture_pink,coverpicture_green</a:t>
            </a:r>
            <a:endParaRPr lang="nb-NO" dirty="0"/>
          </a:p>
        </p:txBody>
      </p:sp>
      <p:pic>
        <p:nvPicPr>
          <p:cNvPr id="15" name="coverpicture_pink" descr="A picture containing accessory&#10;&#10;Description automatically generated" hidden="1">
            <a:extLst>
              <a:ext uri="{FF2B5EF4-FFF2-40B4-BE49-F238E27FC236}">
                <a16:creationId xmlns:a16="http://schemas.microsoft.com/office/drawing/2014/main" id="{D296A4FD-9D77-4721-9D79-CF4E5A521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coverpicture_blue" descr="Background pattern&#10;&#10;Description automatically generated" hidden="1">
            <a:extLst>
              <a:ext uri="{FF2B5EF4-FFF2-40B4-BE49-F238E27FC236}">
                <a16:creationId xmlns:a16="http://schemas.microsoft.com/office/drawing/2014/main" id="{9EC88363-60CC-4068-AD63-97171F837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coverpicture_green" descr="Background pattern&#10;&#10;Description automatically generated">
            <a:extLst>
              <a:ext uri="{FF2B5EF4-FFF2-40B4-BE49-F238E27FC236}">
                <a16:creationId xmlns:a16="http://schemas.microsoft.com/office/drawing/2014/main" id="{90276DD9-AD9D-412D-B138-57441666B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7BD9A79C-8BF5-4598-B5E2-9383F2026E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74408" y="2511771"/>
            <a:ext cx="6352583" cy="106689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49662E-E672-48CE-AF98-F8F2750C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8" y="3578663"/>
            <a:ext cx="6352583" cy="2293939"/>
          </a:xfrm>
        </p:spPr>
        <p:txBody>
          <a:bodyPr anchor="b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3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34306E-F81D-408C-A3FB-A1C1A60F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C40069-D0D7-4D57-89C3-75561A5534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5963" y="1685925"/>
            <a:ext cx="3635681" cy="2457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7A9D5A1-18CE-4527-83E5-FEBA9DA845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8160" y="1685925"/>
            <a:ext cx="3635681" cy="2457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39F950C-BF5A-4908-A8E8-DABDEDABC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70356" y="1685925"/>
            <a:ext cx="3635681" cy="2457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6454E-2ACA-4334-BF03-935BF33EF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343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DA8DBB9-D7C5-4755-9791-C54B275CB0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7384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3D19374-AC70-449A-BD60-D9F8383678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0424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04B43F-2502-40A3-8A22-BEE3651715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072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DC54E8E-530A-492B-9A65-ECF58DD905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2937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5C80D4B-62CA-403F-A097-5F6E1BCC01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802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6" name="logo_sort" hidden="1">
            <a:extLst>
              <a:ext uri="{FF2B5EF4-FFF2-40B4-BE49-F238E27FC236}">
                <a16:creationId xmlns:a16="http://schemas.microsoft.com/office/drawing/2014/main" id="{9C3A6C5A-0889-4337-91C5-8346C65A8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27" name="logo_hvit" hidden="1">
            <a:extLst>
              <a:ext uri="{FF2B5EF4-FFF2-40B4-BE49-F238E27FC236}">
                <a16:creationId xmlns:a16="http://schemas.microsoft.com/office/drawing/2014/main" id="{A6041A59-8154-43CB-89D6-037F9B221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FB81430D-609C-4C17-8355-A2F9B3DF25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5" name="addin_colorlist" hidden="1">
            <a:extLst>
              <a:ext uri="{FF2B5EF4-FFF2-40B4-BE49-F238E27FC236}">
                <a16:creationId xmlns:a16="http://schemas.microsoft.com/office/drawing/2014/main" id="{CDEADC10-7058-4C12-9622-6599B7CA3ACB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33" name="addin_background" hidden="1">
            <a:extLst>
              <a:ext uri="{FF2B5EF4-FFF2-40B4-BE49-F238E27FC236}">
                <a16:creationId xmlns:a16="http://schemas.microsoft.com/office/drawing/2014/main" id="{FB09FA5C-BEE8-4DB3-9D34-C6AA3714B628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1B1F3283-EC1E-4471-97DB-388B47ECD24F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7" name="addin_text" hidden="1">
            <a:extLst>
              <a:ext uri="{FF2B5EF4-FFF2-40B4-BE49-F238E27FC236}">
                <a16:creationId xmlns:a16="http://schemas.microsoft.com/office/drawing/2014/main" id="{3D1219D9-01E5-47E9-A25C-5FD06A3DBA97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04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34306E-F81D-408C-A3FB-A1C1A60F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6454E-2ACA-4334-BF03-935BF33EF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343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DA8DBB9-D7C5-4755-9791-C54B275CB0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7384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3D19374-AC70-449A-BD60-D9F8383678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0424" y="4651080"/>
            <a:ext cx="3684125" cy="1019470"/>
          </a:xfrm>
        </p:spPr>
        <p:txBody>
          <a:bodyPr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04B43F-2502-40A3-8A22-BEE3651715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072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DC54E8E-530A-492B-9A65-ECF58DD905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2937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5C80D4B-62CA-403F-A097-5F6E1BCC01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802" y="4282440"/>
            <a:ext cx="3688572" cy="28575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6" name="logo_sort" hidden="1">
            <a:extLst>
              <a:ext uri="{FF2B5EF4-FFF2-40B4-BE49-F238E27FC236}">
                <a16:creationId xmlns:a16="http://schemas.microsoft.com/office/drawing/2014/main" id="{9C3A6C5A-0889-4337-91C5-8346C65A8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27" name="logo_hvit" hidden="1">
            <a:extLst>
              <a:ext uri="{FF2B5EF4-FFF2-40B4-BE49-F238E27FC236}">
                <a16:creationId xmlns:a16="http://schemas.microsoft.com/office/drawing/2014/main" id="{A6041A59-8154-43CB-89D6-037F9B221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FB81430D-609C-4C17-8355-A2F9B3DF25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5" name="addin_colorlist" hidden="1">
            <a:extLst>
              <a:ext uri="{FF2B5EF4-FFF2-40B4-BE49-F238E27FC236}">
                <a16:creationId xmlns:a16="http://schemas.microsoft.com/office/drawing/2014/main" id="{CDEADC10-7058-4C12-9622-6599B7CA3ACB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33" name="addin_background" hidden="1">
            <a:extLst>
              <a:ext uri="{FF2B5EF4-FFF2-40B4-BE49-F238E27FC236}">
                <a16:creationId xmlns:a16="http://schemas.microsoft.com/office/drawing/2014/main" id="{FB09FA5C-BEE8-4DB3-9D34-C6AA3714B628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1B1F3283-EC1E-4471-97DB-388B47ECD24F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7" name="addin_text" hidden="1">
            <a:extLst>
              <a:ext uri="{FF2B5EF4-FFF2-40B4-BE49-F238E27FC236}">
                <a16:creationId xmlns:a16="http://schemas.microsoft.com/office/drawing/2014/main" id="{3D1219D9-01E5-47E9-A25C-5FD06A3DBA97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55DC-C037-4E88-A87F-AF7B9536373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964" y="1685925"/>
            <a:ext cx="3635681" cy="245745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68D251-8E0C-42BB-972E-2E0874D8167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78161" y="1685925"/>
            <a:ext cx="3635681" cy="245745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361235-0CFA-4F5C-8B14-982CA9E25F9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70357" y="1685925"/>
            <a:ext cx="3635681" cy="245745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5046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alter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34306E-F81D-408C-A3FB-A1C1A60F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6454E-2ACA-4334-BF03-935BF33EF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875" y="4268152"/>
            <a:ext cx="2164973" cy="1792626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04B43F-2502-40A3-8A22-BEE3651715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7876" y="3925343"/>
            <a:ext cx="2164973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E557DB52-2B44-4663-9E8D-5C5597A32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92418" y="3925343"/>
            <a:ext cx="2196311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2F83F98C-A213-4B18-9F8C-4ED5917605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92418" y="4268151"/>
            <a:ext cx="2196311" cy="1792627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B7B4F5D6-1F9F-478E-B1C4-9DE1B18506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6960" y="3925343"/>
            <a:ext cx="2196311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D7BE915-B2EE-4508-AE2E-B89117D098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6960" y="4268150"/>
            <a:ext cx="2196311" cy="1792628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DC03B6FE-DAEC-441C-BEDE-990042BBE4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41503" y="3925343"/>
            <a:ext cx="2196312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28B9498D-A1FD-4041-8496-3F91941541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41502" y="4268149"/>
            <a:ext cx="2196312" cy="1792629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9" name="logo_sort" hidden="1">
            <a:extLst>
              <a:ext uri="{FF2B5EF4-FFF2-40B4-BE49-F238E27FC236}">
                <a16:creationId xmlns:a16="http://schemas.microsoft.com/office/drawing/2014/main" id="{1D535667-B485-4D39-A9CE-668881317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25933669-E3E2-4AC7-99DB-6F36FCA32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22" name="Plassholder for tekst 25">
            <a:extLst>
              <a:ext uri="{FF2B5EF4-FFF2-40B4-BE49-F238E27FC236}">
                <a16:creationId xmlns:a16="http://schemas.microsoft.com/office/drawing/2014/main" id="{DE961BD9-2D61-43A9-B439-E0F250F4A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addin_colorlist" hidden="1">
            <a:extLst>
              <a:ext uri="{FF2B5EF4-FFF2-40B4-BE49-F238E27FC236}">
                <a16:creationId xmlns:a16="http://schemas.microsoft.com/office/drawing/2014/main" id="{C637A91B-2168-4A01-AEBA-A869EF6B02F0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95405DC2-63D2-4E83-A1F2-A2B87BF2EBD0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8" name="addin_logo" hidden="1">
            <a:extLst>
              <a:ext uri="{FF2B5EF4-FFF2-40B4-BE49-F238E27FC236}">
                <a16:creationId xmlns:a16="http://schemas.microsoft.com/office/drawing/2014/main" id="{A2EF97FE-A047-488F-BEF2-E6ECFC0677A8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0" name="addin_text" hidden="1">
            <a:extLst>
              <a:ext uri="{FF2B5EF4-FFF2-40B4-BE49-F238E27FC236}">
                <a16:creationId xmlns:a16="http://schemas.microsoft.com/office/drawing/2014/main" id="{B342E96C-53AC-4735-BBA3-3CB25D860DF8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049C60B2-0C3F-41E8-905B-0A3CFE7824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34706" y="3925343"/>
            <a:ext cx="2196312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52DAD8F-0808-4D38-AB89-FF617C86E7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834705" y="4268150"/>
            <a:ext cx="2196312" cy="1792630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15FE9-0BB6-4CCF-994A-BEDA4FBCDFC7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67876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ABAB5B-8DAE-49AE-8073-C0C370B0670C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592418" y="1792581"/>
            <a:ext cx="2196312" cy="202630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522B41-AD43-43E2-AD45-21A009BB160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5016960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9C27F0-3CEE-49B7-B662-54F5794FF76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441502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72FDF3-3A08-4899-B932-806FD5A0009D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9834705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225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alter Bild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34306E-F81D-408C-A3FB-A1C1A60F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6454E-2ACA-4334-BF03-935BF33EF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875" y="4268152"/>
            <a:ext cx="2164973" cy="1792626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04B43F-2502-40A3-8A22-BEE3651715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7876" y="3925343"/>
            <a:ext cx="2164973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E557DB52-2B44-4663-9E8D-5C5597A32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92418" y="3925343"/>
            <a:ext cx="2196311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2F83F98C-A213-4B18-9F8C-4ED5917605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92418" y="4268151"/>
            <a:ext cx="2196311" cy="1792627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B7B4F5D6-1F9F-478E-B1C4-9DE1B18506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16960" y="3925343"/>
            <a:ext cx="2196311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0D7BE915-B2EE-4508-AE2E-B89117D098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6960" y="4268150"/>
            <a:ext cx="2196311" cy="1792628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DC03B6FE-DAEC-441C-BEDE-990042BBE4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41503" y="3925343"/>
            <a:ext cx="2196312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28B9498D-A1FD-4041-8496-3F91941541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41502" y="4268149"/>
            <a:ext cx="2196312" cy="1792629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9" name="logo_sort" hidden="1">
            <a:extLst>
              <a:ext uri="{FF2B5EF4-FFF2-40B4-BE49-F238E27FC236}">
                <a16:creationId xmlns:a16="http://schemas.microsoft.com/office/drawing/2014/main" id="{1D535667-B485-4D39-A9CE-668881317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25933669-E3E2-4AC7-99DB-6F36FCA32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22" name="Plassholder for tekst 25">
            <a:extLst>
              <a:ext uri="{FF2B5EF4-FFF2-40B4-BE49-F238E27FC236}">
                <a16:creationId xmlns:a16="http://schemas.microsoft.com/office/drawing/2014/main" id="{DE961BD9-2D61-43A9-B439-E0F250F4A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addin_colorlist" hidden="1">
            <a:extLst>
              <a:ext uri="{FF2B5EF4-FFF2-40B4-BE49-F238E27FC236}">
                <a16:creationId xmlns:a16="http://schemas.microsoft.com/office/drawing/2014/main" id="{C637A91B-2168-4A01-AEBA-A869EF6B02F0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95405DC2-63D2-4E83-A1F2-A2B87BF2EBD0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8" name="addin_logo" hidden="1">
            <a:extLst>
              <a:ext uri="{FF2B5EF4-FFF2-40B4-BE49-F238E27FC236}">
                <a16:creationId xmlns:a16="http://schemas.microsoft.com/office/drawing/2014/main" id="{A2EF97FE-A047-488F-BEF2-E6ECFC0677A8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0" name="addin_text" hidden="1">
            <a:extLst>
              <a:ext uri="{FF2B5EF4-FFF2-40B4-BE49-F238E27FC236}">
                <a16:creationId xmlns:a16="http://schemas.microsoft.com/office/drawing/2014/main" id="{B342E96C-53AC-4735-BBA3-3CB25D860DF8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049C60B2-0C3F-41E8-905B-0A3CFE7824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34706" y="3925343"/>
            <a:ext cx="2196312" cy="285750"/>
          </a:xfrm>
        </p:spPr>
        <p:txBody>
          <a:bodyPr lIns="0"/>
          <a:lstStyle>
            <a:lvl1pPr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52DAD8F-0808-4D38-AB89-FF617C86E7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834705" y="4268150"/>
            <a:ext cx="2196312" cy="1792630"/>
          </a:xfrm>
        </p:spPr>
        <p:txBody>
          <a:bodyPr lIns="0"/>
          <a:lstStyle>
            <a:lvl1pPr marL="224632" indent="-224632">
              <a:spcBef>
                <a:spcPts val="700"/>
              </a:spcBef>
              <a:buFont typeface="+mj-lt"/>
              <a:buAutoNum type="arabicPeriod"/>
              <a:defRPr/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09215-9E7D-4B5D-A311-3AFB753F60B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67877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675EFB-837A-4C8E-A97A-4FEAAD6F338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592418" y="1792582"/>
            <a:ext cx="2196312" cy="2026309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A1F587D-E64D-4108-8D1D-DE4F0DBDACF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016961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9A11828-DC3E-4A9B-BC25-F4B0D90F220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41503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FCE96E-DB38-4375-A8B9-544F26ABC61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834706" y="1792581"/>
            <a:ext cx="2196311" cy="2026308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9240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graf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49" y="1388274"/>
            <a:ext cx="551334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429" y="2565458"/>
            <a:ext cx="5505464" cy="354037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49" y="924270"/>
            <a:ext cx="551334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D55A55-82BF-4679-BF21-5C1FFEECC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169" y="2277136"/>
            <a:ext cx="5513344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B2B6B23-DCA7-4902-93A5-10BAE872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1" name="logo_sort" hidden="1">
            <a:extLst>
              <a:ext uri="{FF2B5EF4-FFF2-40B4-BE49-F238E27FC236}">
                <a16:creationId xmlns:a16="http://schemas.microsoft.com/office/drawing/2014/main" id="{2F3906BA-A03F-454B-89A2-F36E5FCAA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34E45C58-2170-41D9-8315-F0DBD2174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7" name="Plassholder for tekst 25">
            <a:extLst>
              <a:ext uri="{FF2B5EF4-FFF2-40B4-BE49-F238E27FC236}">
                <a16:creationId xmlns:a16="http://schemas.microsoft.com/office/drawing/2014/main" id="{FA5F7340-2716-459A-AF2A-FA776F2608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5C181CF-2FFD-4988-97F7-7E05F36BCB0A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E1F326E4-213B-4973-9A91-B640137C8AA1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E4C86AB0-AD47-4922-80DF-EE50E5B17DC1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72F008A4-8B83-4B31-982B-4EBEDBAED172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06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49" y="1388274"/>
            <a:ext cx="551334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CC36B-830F-4FA4-8C61-24411919E0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1"/>
            <a:ext cx="6096000" cy="6858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429" y="2565458"/>
            <a:ext cx="5505464" cy="354037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49" y="924270"/>
            <a:ext cx="551334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D55A55-82BF-4679-BF21-5C1FFEECC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169" y="2277136"/>
            <a:ext cx="5513344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B2B6B23-DCA7-4902-93A5-10BAE872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logo_sort" hidden="1">
            <a:extLst>
              <a:ext uri="{FF2B5EF4-FFF2-40B4-BE49-F238E27FC236}">
                <a16:creationId xmlns:a16="http://schemas.microsoft.com/office/drawing/2014/main" id="{A0D8F86B-358A-4D67-A24E-90F124C60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1EE05DF7-122B-4827-BDB7-90780CBA3E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7" name="Plassholder for tekst 25">
            <a:extLst>
              <a:ext uri="{FF2B5EF4-FFF2-40B4-BE49-F238E27FC236}">
                <a16:creationId xmlns:a16="http://schemas.microsoft.com/office/drawing/2014/main" id="{519EFDBC-EF60-42D3-9291-6B2ADB385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0B134162-00F2-45D5-93D3-47F39CFD7AD6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1F7844F-5C86-4FFF-8F06-9222CF784B89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86AAA6DF-90EF-4E1D-BC0E-81D54C8BA190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C05C11B0-47E7-4CCD-B37D-692C1F0AE631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40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to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BA40116-45B2-48F4-81FB-305AD986724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0"/>
            <a:ext cx="6096000" cy="3429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49" y="1388274"/>
            <a:ext cx="551334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49" y="924270"/>
            <a:ext cx="551334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9EF720-2AA1-471F-9A85-06AE8F3E7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169" y="2277136"/>
            <a:ext cx="5513344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A368C3C-27F4-47D6-B3AD-528CDE05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811DC341-22C0-48B4-97BF-8D9F4A82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logo_sort" hidden="1">
            <a:extLst>
              <a:ext uri="{FF2B5EF4-FFF2-40B4-BE49-F238E27FC236}">
                <a16:creationId xmlns:a16="http://schemas.microsoft.com/office/drawing/2014/main" id="{2801ABB8-FCF7-4BA0-93FD-F838C0368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C3F18496-E733-43F8-866F-BAD1507B9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9" name="Plassholder for tekst 25">
            <a:extLst>
              <a:ext uri="{FF2B5EF4-FFF2-40B4-BE49-F238E27FC236}">
                <a16:creationId xmlns:a16="http://schemas.microsoft.com/office/drawing/2014/main" id="{BB30804F-7ACD-4219-B8CA-1823877E1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49A2BCD4-E89A-4797-A5E1-9BEEDA760CA1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4AFAFE25-838E-442D-8FC1-D08E3204AA7E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2" name="addin_logo" hidden="1">
            <a:extLst>
              <a:ext uri="{FF2B5EF4-FFF2-40B4-BE49-F238E27FC236}">
                <a16:creationId xmlns:a16="http://schemas.microsoft.com/office/drawing/2014/main" id="{E6F20A82-DCA0-4AA4-A0B9-CF40BD32D24D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66941423-4E50-4987-8BE9-EF13F3BBDAEF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D9792CB-FABF-40A9-ACFF-C6A1FB7D7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049" y="2565458"/>
            <a:ext cx="5505464" cy="354037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795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6E979A-431B-4AE7-B7D6-1889A0885F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535E9-EE03-442D-82D6-595D5804C4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49" y="1388274"/>
            <a:ext cx="551334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49" y="924270"/>
            <a:ext cx="551334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9EF720-2AA1-471F-9A85-06AE8F3E7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169" y="2277136"/>
            <a:ext cx="5513344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A368C3C-27F4-47D6-B3AD-528CDE05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1C90FC8E-97FE-4AD4-AC64-9C8627E5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logo_sort" hidden="1">
            <a:extLst>
              <a:ext uri="{FF2B5EF4-FFF2-40B4-BE49-F238E27FC236}">
                <a16:creationId xmlns:a16="http://schemas.microsoft.com/office/drawing/2014/main" id="{13E868D0-3899-4F6B-9ED2-EAA80CA48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279CF44C-6844-4E85-9E8F-3327C815DB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8" name="Plassholder for tekst 25">
            <a:extLst>
              <a:ext uri="{FF2B5EF4-FFF2-40B4-BE49-F238E27FC236}">
                <a16:creationId xmlns:a16="http://schemas.microsoft.com/office/drawing/2014/main" id="{85BE9794-32CA-46EA-AE39-5645AF71B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A4C10C82-2482-4E2A-AE01-9FE01E841F4A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00F72CF2-FA8D-4E5E-9DB4-83897E477C23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AA8FF354-DDFE-4607-A91F-904ED0999F02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CBB74E74-2959-4F82-A30E-69B55E1601A0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8E82468-2619-4515-A4A7-E3343F8832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049" y="2565458"/>
            <a:ext cx="5505464" cy="354037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93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stor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051B95-EB9F-4B68-A240-BFA41039332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49" y="1388274"/>
            <a:ext cx="551334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92ADDF-41A8-46A3-AAB0-2A6AE7143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300788"/>
            <a:ext cx="279545" cy="2794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49" y="924270"/>
            <a:ext cx="551334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9EF720-2AA1-471F-9A85-06AE8F3E7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169" y="2277136"/>
            <a:ext cx="5513344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A368C3C-27F4-47D6-B3AD-528CDE05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BFB18E-BA68-4571-ADB1-C279567FB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3620" y="2095500"/>
            <a:ext cx="6088380" cy="2266950"/>
          </a:xfrm>
        </p:spPr>
        <p:txBody>
          <a:bodyPr/>
          <a:lstStyle>
            <a:lvl1pPr algn="ctr">
              <a:buNone/>
              <a:defRPr sz="13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Number</a:t>
            </a:r>
            <a:endParaRPr lang="nb-NO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73D28C4-B537-4306-84DA-026D66E4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AAC5A48-611B-49F7-A2E8-FA961F010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049" y="2565458"/>
            <a:ext cx="5505464" cy="354037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0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36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graf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-1786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164" y="1388274"/>
            <a:ext cx="496872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1093" y="2565458"/>
            <a:ext cx="4957795" cy="366250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0164" y="924270"/>
            <a:ext cx="496872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A00FB-5859-46F9-B560-DEB9664A5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7917" y="2282182"/>
            <a:ext cx="4968725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7253082-3E76-4ED9-9938-5FB1A593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250CC3D-4871-4679-8FFF-ED23B071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300788"/>
            <a:ext cx="27954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0D66C27-2CC8-4445-B46F-472FE99C47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74408" y="2511771"/>
            <a:ext cx="6352583" cy="106689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9426" y="63595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FB6B8-CFC1-4F0B-B789-A11069524048}" type="datetime1">
              <a:rPr lang="nb-NO" smtClean="0"/>
              <a:t>11.11.2021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12" y="6359526"/>
            <a:ext cx="3583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  <p:grpSp>
        <p:nvGrpSpPr>
          <p:cNvPr id="13" name="logo_hvit" hidden="1">
            <a:extLst>
              <a:ext uri="{FF2B5EF4-FFF2-40B4-BE49-F238E27FC236}">
                <a16:creationId xmlns:a16="http://schemas.microsoft.com/office/drawing/2014/main" id="{ADBE0DD1-E08C-4C7D-8CB5-82096A8B8912}"/>
              </a:ext>
            </a:extLst>
          </p:cNvPr>
          <p:cNvGrpSpPr/>
          <p:nvPr userDrawn="1"/>
        </p:nvGrpSpPr>
        <p:grpSpPr>
          <a:xfrm>
            <a:off x="374408" y="2513526"/>
            <a:ext cx="6347393" cy="1066212"/>
            <a:chOff x="374408" y="2513526"/>
            <a:chExt cx="6347393" cy="106621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4C71382-78F8-4950-A8B8-F387F4861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79589" y="2514601"/>
              <a:ext cx="2442212" cy="106513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4CD93AA-B29E-4E72-91E5-37229D6D60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4408" y="2513526"/>
              <a:ext cx="1070969" cy="1065137"/>
            </a:xfrm>
            <a:prstGeom prst="rect">
              <a:avLst/>
            </a:prstGeom>
          </p:spPr>
        </p:pic>
      </p:grp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9600B715-08AA-48D0-8E21-D958454C1B9D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cover_green,cover_blue,cover_pink,cover_light_green,cover_light_pink</a:t>
            </a:r>
          </a:p>
        </p:txBody>
      </p:sp>
      <p:sp>
        <p:nvSpPr>
          <p:cNvPr id="3" name="addin_background" hidden="1">
            <a:extLst>
              <a:ext uri="{FF2B5EF4-FFF2-40B4-BE49-F238E27FC236}">
                <a16:creationId xmlns:a16="http://schemas.microsoft.com/office/drawing/2014/main" id="{325758F3-6C96-4D1B-B4BD-FDD97C032C27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addin_logo" hidden="1">
            <a:extLst>
              <a:ext uri="{FF2B5EF4-FFF2-40B4-BE49-F238E27FC236}">
                <a16:creationId xmlns:a16="http://schemas.microsoft.com/office/drawing/2014/main" id="{E9C01EF9-1998-493E-BB10-490B09500AE7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grpSp>
        <p:nvGrpSpPr>
          <p:cNvPr id="17" name="logo_sort" hidden="1">
            <a:extLst>
              <a:ext uri="{FF2B5EF4-FFF2-40B4-BE49-F238E27FC236}">
                <a16:creationId xmlns:a16="http://schemas.microsoft.com/office/drawing/2014/main" id="{5EEBB373-C13C-4546-88F5-63D54F60FC10}"/>
              </a:ext>
            </a:extLst>
          </p:cNvPr>
          <p:cNvGrpSpPr/>
          <p:nvPr userDrawn="1"/>
        </p:nvGrpSpPr>
        <p:grpSpPr>
          <a:xfrm>
            <a:off x="374408" y="2510696"/>
            <a:ext cx="6347393" cy="1066212"/>
            <a:chOff x="374408" y="2513526"/>
            <a:chExt cx="6347393" cy="1066212"/>
          </a:xfrm>
          <a:solidFill>
            <a:schemeClr val="tx1"/>
          </a:solidFill>
        </p:grpSpPr>
        <p:pic>
          <p:nvPicPr>
            <p:cNvPr id="18" name="Graphic 9">
              <a:extLst>
                <a:ext uri="{FF2B5EF4-FFF2-40B4-BE49-F238E27FC236}">
                  <a16:creationId xmlns:a16="http://schemas.microsoft.com/office/drawing/2014/main" id="{F2EACDA1-B800-45B2-908D-B256DFD92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79589" y="2514601"/>
              <a:ext cx="2442212" cy="1065137"/>
            </a:xfrm>
            <a:prstGeom prst="rect">
              <a:avLst/>
            </a:prstGeom>
          </p:spPr>
        </p:pic>
        <p:pic>
          <p:nvPicPr>
            <p:cNvPr id="19" name="Graphic 10">
              <a:extLst>
                <a:ext uri="{FF2B5EF4-FFF2-40B4-BE49-F238E27FC236}">
                  <a16:creationId xmlns:a16="http://schemas.microsoft.com/office/drawing/2014/main" id="{13FEE4E3-8920-400C-9D2D-CEC1512511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4408" y="2513526"/>
              <a:ext cx="1070969" cy="1065137"/>
            </a:xfrm>
            <a:prstGeom prst="rect">
              <a:avLst/>
            </a:prstGeom>
          </p:spPr>
        </p:pic>
      </p:grp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14E33C90-F7F4-4376-8DFB-95194BF7C52F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731D2FA-C403-42BF-9BFD-76EA8E6D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8" y="3578663"/>
            <a:ext cx="6352583" cy="2293939"/>
          </a:xfrm>
        </p:spPr>
        <p:txBody>
          <a:bodyPr anchor="b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4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innholdside med Bilde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D485B6-A5E5-47B5-BB9D-2143F6B41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164" y="1388274"/>
            <a:ext cx="4968724" cy="4449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0164" y="924270"/>
            <a:ext cx="4968724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A00FB-5859-46F9-B560-DEB9664A5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7917" y="2282182"/>
            <a:ext cx="4968725" cy="23574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CD81A1-C229-4F36-942C-BD7EDA761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01" y="6300789"/>
            <a:ext cx="279545" cy="279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7253082-3E76-4ED9-9938-5FB1A593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30C9E87C-E29B-4F7A-9028-5D3C40F22052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BC09CE12-C211-4EE7-8FB8-32E5C2F0FD1C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5" name="addin_logo" hidden="1">
            <a:extLst>
              <a:ext uri="{FF2B5EF4-FFF2-40B4-BE49-F238E27FC236}">
                <a16:creationId xmlns:a16="http://schemas.microsoft.com/office/drawing/2014/main" id="{ADD1AF0F-1AE3-408F-BEEB-6C400901EA6D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addin_text" hidden="1">
            <a:extLst>
              <a:ext uri="{FF2B5EF4-FFF2-40B4-BE49-F238E27FC236}">
                <a16:creationId xmlns:a16="http://schemas.microsoft.com/office/drawing/2014/main" id="{DC53F832-2AFD-40D4-BEBA-A5384A2CFFC3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8A982FC-6FF7-4345-9ED2-E59BD8A52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1093" y="2565458"/>
            <a:ext cx="4957795" cy="3662505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93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nndelt side med graf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rbox">
            <a:extLst>
              <a:ext uri="{FF2B5EF4-FFF2-40B4-BE49-F238E27FC236}">
                <a16:creationId xmlns:a16="http://schemas.microsoft.com/office/drawing/2014/main" id="{2E80DEDB-19EE-47CA-9430-0B8CF14C6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3630917" cy="6858000"/>
          </a:xfrm>
          <a:solidFill>
            <a:schemeClr val="tx2"/>
          </a:solidFill>
        </p:spPr>
        <p:txBody>
          <a:bodyPr/>
          <a:lstStyle>
            <a:lvl1pPr>
              <a:buNone/>
              <a:defRPr sz="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CB6E8BD-7DDB-4FC3-902F-FF9BF4FCA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0917" y="0"/>
            <a:ext cx="8561083" cy="6858000"/>
          </a:xfrm>
          <a:noFill/>
        </p:spPr>
        <p:txBody>
          <a:bodyPr/>
          <a:lstStyle>
            <a:lvl1pPr marL="130969" indent="-130969">
              <a:buNone/>
              <a:defRPr sz="1300"/>
            </a:lvl1pPr>
            <a:lvl2pPr marL="268288" indent="-137319">
              <a:defRPr sz="1300"/>
            </a:lvl2pPr>
            <a:lvl3pPr marL="406400" indent="-138113">
              <a:defRPr sz="1300"/>
            </a:lvl3pPr>
            <a:lvl4pPr marL="580232" indent="-173832">
              <a:defRPr sz="1300"/>
            </a:lvl4pPr>
            <a:lvl5pPr marL="718344" indent="-138113">
              <a:defRPr sz="13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80" y="1410453"/>
            <a:ext cx="3221128" cy="4395886"/>
          </a:xfrm>
          <a:prstGeom prst="rect">
            <a:avLst/>
          </a:prstGeom>
        </p:spPr>
        <p:txBody>
          <a:bodyPr lIns="91440" tIns="45720" rIns="91440" bIns="45720"/>
          <a:lstStyle>
            <a:lvl1pPr marL="88900" indent="-88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80" y="806398"/>
            <a:ext cx="3221128" cy="36512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A00FB-5859-46F9-B560-DEB9664A5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80" y="311948"/>
            <a:ext cx="3221128" cy="365125"/>
          </a:xfrm>
        </p:spPr>
        <p:txBody>
          <a:bodyPr/>
          <a:lstStyle>
            <a:lvl1pPr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1C3023B-F748-4AAD-9232-7F8DD3F7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21BB8A21-FAE6-4053-83E2-291CCB7CC1E3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one_quarter_green,one_quarter_blue,one_quarter_pink,one_quarter_light_green,one_quarter_light_pink</a:t>
            </a:r>
            <a:endParaRPr lang="nb-NO" dirty="0"/>
          </a:p>
        </p:txBody>
      </p:sp>
      <p:sp>
        <p:nvSpPr>
          <p:cNvPr id="3" name="addin_colorbox" hidden="1">
            <a:extLst>
              <a:ext uri="{FF2B5EF4-FFF2-40B4-BE49-F238E27FC236}">
                <a16:creationId xmlns:a16="http://schemas.microsoft.com/office/drawing/2014/main" id="{3812AE8D-61BA-483A-9D79-E31C45704CBC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" name="addin_logo" hidden="1">
            <a:extLst>
              <a:ext uri="{FF2B5EF4-FFF2-40B4-BE49-F238E27FC236}">
                <a16:creationId xmlns:a16="http://schemas.microsoft.com/office/drawing/2014/main" id="{210A153D-0D75-4645-B351-6201C351E3F1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" name="addin_text" hidden="1">
            <a:extLst>
              <a:ext uri="{FF2B5EF4-FFF2-40B4-BE49-F238E27FC236}">
                <a16:creationId xmlns:a16="http://schemas.microsoft.com/office/drawing/2014/main" id="{840E65C9-9F56-42FE-890B-10DCDE8F79AD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41" name="logo_sort">
            <a:extLst>
              <a:ext uri="{FF2B5EF4-FFF2-40B4-BE49-F238E27FC236}">
                <a16:creationId xmlns:a16="http://schemas.microsoft.com/office/drawing/2014/main" id="{CB7A3C61-9378-4128-89DE-0771F812E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42" name="logo_hvit">
            <a:extLst>
              <a:ext uri="{FF2B5EF4-FFF2-40B4-BE49-F238E27FC236}">
                <a16:creationId xmlns:a16="http://schemas.microsoft.com/office/drawing/2014/main" id="{B92B668D-0B6C-4313-8761-3DC09E188D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43" name="Plassholder for tekst 25">
            <a:extLst>
              <a:ext uri="{FF2B5EF4-FFF2-40B4-BE49-F238E27FC236}">
                <a16:creationId xmlns:a16="http://schemas.microsoft.com/office/drawing/2014/main" id="{D8642D6D-A2B9-4B2A-AC0F-2E5724BC44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addin_custombackground" hidden="1">
            <a:extLst>
              <a:ext uri="{FF2B5EF4-FFF2-40B4-BE49-F238E27FC236}">
                <a16:creationId xmlns:a16="http://schemas.microsoft.com/office/drawing/2014/main" id="{2148BA41-020E-429A-95A7-AD5A941CEB9C}"/>
              </a:ext>
            </a:extLst>
          </p:cNvPr>
          <p:cNvSpPr/>
          <p:nvPr userDrawn="1"/>
        </p:nvSpPr>
        <p:spPr>
          <a:xfrm>
            <a:off x="4917603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addin_custombackground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193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nndelt side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lorbox">
            <a:extLst>
              <a:ext uri="{FF2B5EF4-FFF2-40B4-BE49-F238E27FC236}">
                <a16:creationId xmlns:a16="http://schemas.microsoft.com/office/drawing/2014/main" id="{FB7A77E7-B828-4C7F-A439-618B8E940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630917" cy="6858000"/>
          </a:xfrm>
          <a:solidFill>
            <a:schemeClr val="tx2"/>
          </a:solidFill>
        </p:spPr>
        <p:txBody>
          <a:bodyPr/>
          <a:lstStyle>
            <a:lvl1pPr>
              <a:buNone/>
              <a:defRPr sz="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5F67D0D-9952-49BE-A21D-DB70C9F04F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30916" y="-1"/>
            <a:ext cx="8561083" cy="6858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80" y="1410453"/>
            <a:ext cx="3221128" cy="439588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80" y="806398"/>
            <a:ext cx="3221128" cy="36512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A00FB-5859-46F9-B560-DEB9664A5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80" y="311948"/>
            <a:ext cx="3221128" cy="365125"/>
          </a:xfrm>
        </p:spPr>
        <p:txBody>
          <a:bodyPr/>
          <a:lstStyle>
            <a:lvl1pPr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1C3023B-F748-4AAD-9232-7F8DD3F7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2" name="logo_sort">
            <a:extLst>
              <a:ext uri="{FF2B5EF4-FFF2-40B4-BE49-F238E27FC236}">
                <a16:creationId xmlns:a16="http://schemas.microsoft.com/office/drawing/2014/main" id="{9CE4DB51-0AD9-4742-9D1D-BB96F539E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4" name="logo_hvit">
            <a:extLst>
              <a:ext uri="{FF2B5EF4-FFF2-40B4-BE49-F238E27FC236}">
                <a16:creationId xmlns:a16="http://schemas.microsoft.com/office/drawing/2014/main" id="{050E6E4E-F85A-4676-8288-6C21EFB91E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FB21A1BF-8A6C-4E23-A847-F90973739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C377F7D-37F4-4262-945E-D005E0FF80A9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one_quarter_green,one_quarter_blue,one_quarter_pink,one_quarter_light_green,one_quarter_light_pink</a:t>
            </a:r>
            <a:endParaRPr lang="nb-NO" dirty="0"/>
          </a:p>
        </p:txBody>
      </p:sp>
      <p:sp>
        <p:nvSpPr>
          <p:cNvPr id="4" name="addin_colorbox" hidden="1">
            <a:extLst>
              <a:ext uri="{FF2B5EF4-FFF2-40B4-BE49-F238E27FC236}">
                <a16:creationId xmlns:a16="http://schemas.microsoft.com/office/drawing/2014/main" id="{9E5BEC1B-9751-4507-B2E8-5FD0D3D15B52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5" name="addin_logo" hidden="1">
            <a:extLst>
              <a:ext uri="{FF2B5EF4-FFF2-40B4-BE49-F238E27FC236}">
                <a16:creationId xmlns:a16="http://schemas.microsoft.com/office/drawing/2014/main" id="{AFEA7493-0D87-4C85-8093-6E084CF04874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addin_text" hidden="1">
            <a:extLst>
              <a:ext uri="{FF2B5EF4-FFF2-40B4-BE49-F238E27FC236}">
                <a16:creationId xmlns:a16="http://schemas.microsoft.com/office/drawing/2014/main" id="{F960F0E2-4B0D-4353-8780-3517EDCB93E9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custombackground" hidden="1">
            <a:extLst>
              <a:ext uri="{FF2B5EF4-FFF2-40B4-BE49-F238E27FC236}">
                <a16:creationId xmlns:a16="http://schemas.microsoft.com/office/drawing/2014/main" id="{6210FA52-2D92-4320-BC93-9297B3B079C6}"/>
              </a:ext>
            </a:extLst>
          </p:cNvPr>
          <p:cNvSpPr/>
          <p:nvPr userDrawn="1"/>
        </p:nvSpPr>
        <p:spPr>
          <a:xfrm>
            <a:off x="4917603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addin_custombackground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77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Inndelt side med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lorbox">
            <a:extLst>
              <a:ext uri="{FF2B5EF4-FFF2-40B4-BE49-F238E27FC236}">
                <a16:creationId xmlns:a16="http://schemas.microsoft.com/office/drawing/2014/main" id="{44BA3AC2-2F55-413F-956B-E058FD3564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630917" cy="6858000"/>
          </a:xfrm>
          <a:solidFill>
            <a:schemeClr val="tx2"/>
          </a:solidFill>
        </p:spPr>
        <p:txBody>
          <a:bodyPr/>
          <a:lstStyle>
            <a:lvl1pPr>
              <a:buNone/>
              <a:defRPr sz="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5CAE2-6A8D-45D6-A88A-BF012F6AD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80" y="1410453"/>
            <a:ext cx="3221128" cy="439588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4313AA-1811-4A1F-8750-DCA6903F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80" y="806398"/>
            <a:ext cx="3221128" cy="36512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4A00FB-5859-46F9-B560-DEB9664A5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80" y="311948"/>
            <a:ext cx="3221128" cy="365125"/>
          </a:xfrm>
        </p:spPr>
        <p:txBody>
          <a:bodyPr/>
          <a:lstStyle>
            <a:lvl1pPr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DB800-19DF-44AA-A4CB-E743430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2098" y="1396166"/>
            <a:ext cx="7165738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2098" y="1682750"/>
            <a:ext cx="7165738" cy="4123589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803FECF-5EC0-47F7-AE3D-3417F0F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2" name="logo_sort" hidden="1">
            <a:extLst>
              <a:ext uri="{FF2B5EF4-FFF2-40B4-BE49-F238E27FC236}">
                <a16:creationId xmlns:a16="http://schemas.microsoft.com/office/drawing/2014/main" id="{A0283D51-4A3F-4383-9086-9B66EAF7A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F9C7EEA8-E8FB-4377-8778-EA85A2E390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5FD59249-1D1C-42E0-A630-4FB6C75008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CD57567C-C5EB-4FEE-A73B-DF7EFA86B799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one_quarter_green,one_quarter_blue,one_quarter_pink,one_quarter_light_green,one_quarter_light_pink</a:t>
            </a:r>
            <a:endParaRPr lang="nb-NO" dirty="0"/>
          </a:p>
        </p:txBody>
      </p:sp>
      <p:sp>
        <p:nvSpPr>
          <p:cNvPr id="3" name="addin_colorbox" hidden="1">
            <a:extLst>
              <a:ext uri="{FF2B5EF4-FFF2-40B4-BE49-F238E27FC236}">
                <a16:creationId xmlns:a16="http://schemas.microsoft.com/office/drawing/2014/main" id="{07CED260-35C4-4A82-8973-D7CA740201A4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" name="addin_logo" hidden="1">
            <a:extLst>
              <a:ext uri="{FF2B5EF4-FFF2-40B4-BE49-F238E27FC236}">
                <a16:creationId xmlns:a16="http://schemas.microsoft.com/office/drawing/2014/main" id="{7C4507A6-E1EA-40AC-A551-73D327E8B9CC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" name="addin_text" hidden="1">
            <a:extLst>
              <a:ext uri="{FF2B5EF4-FFF2-40B4-BE49-F238E27FC236}">
                <a16:creationId xmlns:a16="http://schemas.microsoft.com/office/drawing/2014/main" id="{3D8ACD59-C121-4A75-953B-61AD125CEBC1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6" name="addin_custombackground" hidden="1">
            <a:extLst>
              <a:ext uri="{FF2B5EF4-FFF2-40B4-BE49-F238E27FC236}">
                <a16:creationId xmlns:a16="http://schemas.microsoft.com/office/drawing/2014/main" id="{13983A3C-7F30-4904-82D0-EB5FC003940C}"/>
              </a:ext>
            </a:extLst>
          </p:cNvPr>
          <p:cNvSpPr/>
          <p:nvPr userDrawn="1"/>
        </p:nvSpPr>
        <p:spPr>
          <a:xfrm>
            <a:off x="4917603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addin_custombackground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352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DB800-19DF-44AA-A4CB-E743430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80" y="1397198"/>
            <a:ext cx="568802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80" y="1686419"/>
            <a:ext cx="568802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CE5E154-2746-4A4A-827D-29EC35E4F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6051" y="1393388"/>
            <a:ext cx="568802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7819309-3D54-42EE-89AD-10C576664A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6051" y="1682609"/>
            <a:ext cx="568802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C765573-D377-4A4F-818B-885B088C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1" name="logo_sort" hidden="1">
            <a:extLst>
              <a:ext uri="{FF2B5EF4-FFF2-40B4-BE49-F238E27FC236}">
                <a16:creationId xmlns:a16="http://schemas.microsoft.com/office/drawing/2014/main" id="{ADBA9150-597B-44BB-B1A6-992A9B840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D37C8345-6332-4922-86BF-F21ABFDAEA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C0259B75-3A32-4D83-BFE4-C79FE4B445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4AEC95CE-77BF-43D7-9BCB-A945AC151497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21C0A9E8-0DD2-461B-A8AD-179C3FA6182F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0" name="addin_logo" hidden="1">
            <a:extLst>
              <a:ext uri="{FF2B5EF4-FFF2-40B4-BE49-F238E27FC236}">
                <a16:creationId xmlns:a16="http://schemas.microsoft.com/office/drawing/2014/main" id="{5BF5CADA-7135-4027-8AA4-556C4AA819F9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E07E12DE-8D11-4714-A85A-E45F5F9CC4B6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9A57E35-8E9C-4309-9EE7-BCD4039F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C55A655-A93B-4958-AF86-3A820B72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925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tekst m graf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DB800-19DF-44AA-A4CB-E743430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80" y="1397198"/>
            <a:ext cx="568802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80" y="1686419"/>
            <a:ext cx="568802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37D2D-D007-4078-ADF3-E6D885DEDA4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6051" y="1682609"/>
            <a:ext cx="568802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0585CE2-B4E4-4060-8590-A5C0125B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" name="logo_sort" hidden="1">
            <a:extLst>
              <a:ext uri="{FF2B5EF4-FFF2-40B4-BE49-F238E27FC236}">
                <a16:creationId xmlns:a16="http://schemas.microsoft.com/office/drawing/2014/main" id="{A502AC55-EACE-49CC-B7B3-2BB961FBD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96D80FBC-477B-4596-B84E-B4B369FA5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2" name="Plassholder for tekst 25">
            <a:extLst>
              <a:ext uri="{FF2B5EF4-FFF2-40B4-BE49-F238E27FC236}">
                <a16:creationId xmlns:a16="http://schemas.microsoft.com/office/drawing/2014/main" id="{5AD21A90-7AE6-4A5C-93D2-422EC76707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88C99389-7D35-43CA-AECF-B753AE8D1E31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C74DD9D3-C9C8-48F8-9976-77AE4AB70027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B438B35F-1670-4303-BE9D-D424DB1C17B8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06241614-9AFA-4536-9811-1C68B17C386F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4F3D0D-C391-4BED-98B0-EC82EAB3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741A2E9-BA29-4FB8-AF56-99F73C0E3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0673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DB800-19DF-44AA-A4CB-E743430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80" y="1397198"/>
            <a:ext cx="374081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80" y="1686419"/>
            <a:ext cx="374081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4808BF-ECB1-4049-A18B-8BF2A28C20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7384" y="1397198"/>
            <a:ext cx="374081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3F205B5-F947-4BCB-A6BA-67FC490078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7384" y="1686419"/>
            <a:ext cx="374081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4A040A9-AD41-4C02-B30C-D96C803554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3488" y="1397198"/>
            <a:ext cx="3740817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18D92B-50CE-4489-8289-E6EDFDEA2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3488" y="1686419"/>
            <a:ext cx="374081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6B844D6-2EDA-477F-A6D0-6F79B2EF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6" name="logo_sort" hidden="1">
            <a:extLst>
              <a:ext uri="{FF2B5EF4-FFF2-40B4-BE49-F238E27FC236}">
                <a16:creationId xmlns:a16="http://schemas.microsoft.com/office/drawing/2014/main" id="{EB431C0F-7376-4304-BA43-8ED8D10CC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23" name="logo_hvit" hidden="1">
            <a:extLst>
              <a:ext uri="{FF2B5EF4-FFF2-40B4-BE49-F238E27FC236}">
                <a16:creationId xmlns:a16="http://schemas.microsoft.com/office/drawing/2014/main" id="{0F27E792-EAAF-46FC-9213-EDB02A1D45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24" name="Plassholder for tekst 25">
            <a:extLst>
              <a:ext uri="{FF2B5EF4-FFF2-40B4-BE49-F238E27FC236}">
                <a16:creationId xmlns:a16="http://schemas.microsoft.com/office/drawing/2014/main" id="{6554D615-1899-4EF8-9EE6-3A7F787850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311E0B6A-21CA-41A2-9381-36AE17C34DCB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3" name="addin_background" hidden="1">
            <a:extLst>
              <a:ext uri="{FF2B5EF4-FFF2-40B4-BE49-F238E27FC236}">
                <a16:creationId xmlns:a16="http://schemas.microsoft.com/office/drawing/2014/main" id="{9FC331B4-C1B1-4571-8052-5675F8B9DA64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" name="addin_logo" hidden="1">
            <a:extLst>
              <a:ext uri="{FF2B5EF4-FFF2-40B4-BE49-F238E27FC236}">
                <a16:creationId xmlns:a16="http://schemas.microsoft.com/office/drawing/2014/main" id="{0B06D169-692A-49CF-97C4-8EAB0D30D3EE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" name="addin_text" hidden="1">
            <a:extLst>
              <a:ext uri="{FF2B5EF4-FFF2-40B4-BE49-F238E27FC236}">
                <a16:creationId xmlns:a16="http://schemas.microsoft.com/office/drawing/2014/main" id="{8668F96F-735A-4D1C-9DAC-20C9CFD11991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4245792-4E7B-41AC-AD59-1C82E81E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F36E0A-1B45-430F-9D2F-2FB85BE8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2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DB800-19DF-44AA-A4CB-E743430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80" y="1397198"/>
            <a:ext cx="11527608" cy="267534"/>
          </a:xfrm>
        </p:spPr>
        <p:txBody>
          <a:bodyPr/>
          <a:lstStyle>
            <a:lvl1pPr>
              <a:buNone/>
              <a:defRPr sz="13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80" y="1686419"/>
            <a:ext cx="11527607" cy="4479630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05C235A-71B0-4438-B5DE-1E777E48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9" name="logo_sort" hidden="1">
            <a:extLst>
              <a:ext uri="{FF2B5EF4-FFF2-40B4-BE49-F238E27FC236}">
                <a16:creationId xmlns:a16="http://schemas.microsoft.com/office/drawing/2014/main" id="{A4C2BAE2-EC73-413A-81D0-07E98F2CA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7110CD40-672D-4B0D-8E76-3004704C9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1" name="Plassholder for tekst 25">
            <a:extLst>
              <a:ext uri="{FF2B5EF4-FFF2-40B4-BE49-F238E27FC236}">
                <a16:creationId xmlns:a16="http://schemas.microsoft.com/office/drawing/2014/main" id="{E8033331-BE09-481D-9E05-BF893FB208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145D5C9-3AB0-4B1E-8549-31AC9F7FED0D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586A6E3C-E3C3-4DB6-829D-FCE0E4691143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A45707C0-262C-409D-8BFD-2CE84D2499FD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BF4766E4-E3C0-40DE-B4B8-0890A768462F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1AEFD7-F9B0-4DF7-AED7-7A2D6E3A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6715F4-A7E6-4676-AA38-3A8093F6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6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25446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taksfo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BAD225C-80F9-4CCA-9487-CADB169E35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80" y="1005840"/>
            <a:ext cx="11527607" cy="5160209"/>
          </a:xfrm>
          <a:prstGeom prst="rect">
            <a:avLst/>
          </a:prstGeom>
        </p:spPr>
        <p:txBody>
          <a:bodyPr lIns="91440" tIns="45720" rIns="91440" bIns="45720"/>
          <a:lstStyle>
            <a:lvl1pPr marL="133350" indent="-13335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300" b="0" i="0" u="none" cap="none">
                <a:solidFill>
                  <a:srgbClr val="08404D"/>
                </a:solidFill>
                <a:latin typeface="+mn-lt"/>
              </a:defRPr>
            </a:lvl1pPr>
            <a:lvl2pPr marL="225425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2pPr>
            <a:lvl3pPr marL="35877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100" b="0" i="0" u="none" cap="none">
                <a:solidFill>
                  <a:srgbClr val="08404D"/>
                </a:solidFill>
                <a:latin typeface="+mn-lt"/>
              </a:defRPr>
            </a:lvl3pPr>
            <a:lvl4pPr marL="492125" indent="-133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4pPr>
            <a:lvl5pPr marL="628650" indent="-136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900" b="0" i="0" u="none" cap="none">
                <a:solidFill>
                  <a:srgbClr val="08404D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05C235A-71B0-4438-B5DE-1E777E48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9" name="logo_sort" hidden="1">
            <a:extLst>
              <a:ext uri="{FF2B5EF4-FFF2-40B4-BE49-F238E27FC236}">
                <a16:creationId xmlns:a16="http://schemas.microsoft.com/office/drawing/2014/main" id="{A4C2BAE2-EC73-413A-81D0-07E98F2CA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7110CD40-672D-4B0D-8E76-3004704C9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1" name="Plassholder for tekst 25">
            <a:extLst>
              <a:ext uri="{FF2B5EF4-FFF2-40B4-BE49-F238E27FC236}">
                <a16:creationId xmlns:a16="http://schemas.microsoft.com/office/drawing/2014/main" id="{E8033331-BE09-481D-9E05-BF893FB208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145D5C9-3AB0-4B1E-8549-31AC9F7FED0D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586A6E3C-E3C3-4DB6-829D-FCE0E4691143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A45707C0-262C-409D-8BFD-2CE84D2499FD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BF4766E4-E3C0-40DE-B4B8-0890A768462F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1AEFD7-F9B0-4DF7-AED7-7A2D6E3A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275771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2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overskrift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97B59E4-16F2-4348-AF73-19B08835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logo_sort" hidden="1">
            <a:extLst>
              <a:ext uri="{FF2B5EF4-FFF2-40B4-BE49-F238E27FC236}">
                <a16:creationId xmlns:a16="http://schemas.microsoft.com/office/drawing/2014/main" id="{739C662B-D23D-413A-8288-9CDC5DD6B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9E92593C-19AE-485A-994E-50DB83A26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0" name="Plassholder for tekst 25">
            <a:extLst>
              <a:ext uri="{FF2B5EF4-FFF2-40B4-BE49-F238E27FC236}">
                <a16:creationId xmlns:a16="http://schemas.microsoft.com/office/drawing/2014/main" id="{62EC2F85-28B3-4992-A878-744A7DC03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7E23D7F9-E3BD-4671-B1CF-21AA5F0A5F0C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default_green,default_blue,default_pink,default_light_green,default_light_pink,default_white</a:t>
            </a:r>
            <a:endParaRPr lang="nb-NO" dirty="0"/>
          </a:p>
        </p:txBody>
      </p:sp>
      <p:sp>
        <p:nvSpPr>
          <p:cNvPr id="21" name="addin_background" hidden="1">
            <a:extLst>
              <a:ext uri="{FF2B5EF4-FFF2-40B4-BE49-F238E27FC236}">
                <a16:creationId xmlns:a16="http://schemas.microsoft.com/office/drawing/2014/main" id="{BDDAC63D-EDF9-4373-9682-CE82B9E7DCDF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addin_logo" hidden="1">
            <a:extLst>
              <a:ext uri="{FF2B5EF4-FFF2-40B4-BE49-F238E27FC236}">
                <a16:creationId xmlns:a16="http://schemas.microsoft.com/office/drawing/2014/main" id="{5106FD9E-1D8C-4CBF-A140-FA9467BB3648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addin_text" hidden="1">
            <a:extLst>
              <a:ext uri="{FF2B5EF4-FFF2-40B4-BE49-F238E27FC236}">
                <a16:creationId xmlns:a16="http://schemas.microsoft.com/office/drawing/2014/main" id="{5391482F-DDF7-4B9F-A202-36600DEEB525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D01A80C-AF2C-4D0C-A72C-1931D76A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154" y="275771"/>
            <a:ext cx="11521691" cy="3651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3241AE-0215-4A62-AB03-A4F4F88C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797220"/>
            <a:ext cx="11521692" cy="493260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2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forside med teks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D8982EA-4ECA-4396-A95F-78F20FBECC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 å sette inn bilde trykk på -&gt; Sett inn -&gt; Bilde –&gt; Fra fil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84" y="1237932"/>
            <a:ext cx="7120066" cy="2293939"/>
          </a:xfrm>
        </p:spPr>
        <p:txBody>
          <a:bodyPr anchor="b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7384" y="3665280"/>
            <a:ext cx="7120066" cy="1802070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72345F-ADA2-4B4E-93EE-4232CBBA2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416" y="383701"/>
            <a:ext cx="723432" cy="71949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4676E71-6191-4B2B-A5BD-B0B7DC60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7384" y="63595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E7088-DFCA-4F55-9E06-1E4D0F858714}" type="datetime1">
              <a:rPr lang="nb-NO" smtClean="0"/>
              <a:t>11.11.2021</a:t>
            </a:fld>
            <a:endParaRPr lang="nb-NO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97977E7-CD17-4484-9131-B50D852A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38D5B8-2629-47DC-934E-6C596247B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333" y="2241084"/>
            <a:ext cx="7495643" cy="2339975"/>
          </a:xfrm>
        </p:spPr>
        <p:txBody>
          <a:bodyPr/>
          <a:lstStyle>
            <a:lvl1pPr>
              <a:buNone/>
              <a:defRPr sz="3900">
                <a:solidFill>
                  <a:schemeClr val="tx1"/>
                </a:solidFill>
              </a:defRPr>
            </a:lvl1pPr>
            <a:lvl2pPr>
              <a:defRPr sz="3900"/>
            </a:lvl2pPr>
            <a:lvl3pPr>
              <a:defRPr sz="3900"/>
            </a:lvl3pPr>
            <a:lvl4pPr>
              <a:defRPr sz="3900"/>
            </a:lvl4pPr>
            <a:lvl5pPr>
              <a:defRPr sz="39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BCF5F91-2EFD-48B7-9B38-B51DDE7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" name="logo_sort" hidden="1">
            <a:extLst>
              <a:ext uri="{FF2B5EF4-FFF2-40B4-BE49-F238E27FC236}">
                <a16:creationId xmlns:a16="http://schemas.microsoft.com/office/drawing/2014/main" id="{B46F8C62-1C7B-4091-87EE-C054930AA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59444480-9FFB-42D4-A706-06C9C4B3D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2" name="Plassholder for tekst 25">
            <a:extLst>
              <a:ext uri="{FF2B5EF4-FFF2-40B4-BE49-F238E27FC236}">
                <a16:creationId xmlns:a16="http://schemas.microsoft.com/office/drawing/2014/main" id="{644CAEC4-FC76-46BF-BBB3-B20536E4BE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018F6AFB-E246-4527-9F6E-A1F7458E9543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quote_green,quote_blue,quote_pink,quote_light_green,quote_light_pink</a:t>
            </a:r>
            <a:endParaRPr lang="nb-NO" dirty="0"/>
          </a:p>
        </p:txBody>
      </p:sp>
      <p:sp>
        <p:nvSpPr>
          <p:cNvPr id="3" name="addin_background" hidden="1">
            <a:extLst>
              <a:ext uri="{FF2B5EF4-FFF2-40B4-BE49-F238E27FC236}">
                <a16:creationId xmlns:a16="http://schemas.microsoft.com/office/drawing/2014/main" id="{53C3B735-7D86-421A-BC1C-DD7070D23C1B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" name="addin_logo" hidden="1">
            <a:extLst>
              <a:ext uri="{FF2B5EF4-FFF2-40B4-BE49-F238E27FC236}">
                <a16:creationId xmlns:a16="http://schemas.microsoft.com/office/drawing/2014/main" id="{5BCF5CF6-FE40-46D5-B910-2EE72264387E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" name="addin_text" hidden="1">
            <a:extLst>
              <a:ext uri="{FF2B5EF4-FFF2-40B4-BE49-F238E27FC236}">
                <a16:creationId xmlns:a16="http://schemas.microsoft.com/office/drawing/2014/main" id="{37DD8D41-6EDA-4FCF-A90E-9D6A3E46F572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71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C3DE96-2BA6-47AD-B7B4-60EF3432CA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marL="88900" marR="0" lvl="0" indent="-8890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For å sette inn bilde trykk på -&gt; Sett inn -&gt; Bilde –&gt; Fra fil</a:t>
            </a:r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38D5B8-2629-47DC-934E-6C596247B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7333" y="2241084"/>
            <a:ext cx="7495643" cy="2339975"/>
          </a:xfrm>
        </p:spPr>
        <p:txBody>
          <a:bodyPr/>
          <a:lstStyle>
            <a:lvl1pPr>
              <a:buNone/>
              <a:defRPr sz="3900">
                <a:solidFill>
                  <a:schemeClr val="bg1"/>
                </a:solidFill>
              </a:defRPr>
            </a:lvl1pPr>
            <a:lvl2pPr>
              <a:defRPr sz="3900"/>
            </a:lvl2pPr>
            <a:lvl3pPr>
              <a:defRPr sz="3900"/>
            </a:lvl3pPr>
            <a:lvl4pPr>
              <a:defRPr sz="3900"/>
            </a:lvl4pPr>
            <a:lvl5pPr>
              <a:defRPr sz="39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3AE14A3-DF51-4647-BD8B-2885DDB1D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01" y="6300789"/>
            <a:ext cx="279545" cy="279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5DDAA34-A797-4B23-BEAB-C189D841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43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C3DE96-2BA6-47AD-B7B4-60EF3432CA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marL="88900" marR="0" lvl="0" indent="-8890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Picture</a:t>
            </a:r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5297273-A86B-4C8F-81C0-CFF7BB816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01" y="6300789"/>
            <a:ext cx="279545" cy="279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B38ACA2-0BFA-48C6-8151-D940DA4B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1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forside med teks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84" y="1237932"/>
            <a:ext cx="7120066" cy="2293939"/>
          </a:xfrm>
        </p:spPr>
        <p:txBody>
          <a:bodyPr anchor="b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7384" y="3665280"/>
            <a:ext cx="7120066" cy="1802070"/>
          </a:xfr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6F72345F-ADA2-4B4E-93EE-4232CBBA2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416" y="383701"/>
            <a:ext cx="723432" cy="71949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B5DF-80ED-44D7-9E35-EB6AC7FF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C1FF-1AD3-43A0-B17F-23F9BC2B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79A40B7-9B00-4923-BA6A-D494417C6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1458" y="401201"/>
            <a:ext cx="719390" cy="71939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7" name="logo_sort" hidden="1">
            <a:extLst>
              <a:ext uri="{FF2B5EF4-FFF2-40B4-BE49-F238E27FC236}">
                <a16:creationId xmlns:a16="http://schemas.microsoft.com/office/drawing/2014/main" id="{4F10FCB9-E652-4D4E-AB97-A653808980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7416" y="383700"/>
            <a:ext cx="723432" cy="719493"/>
          </a:xfrm>
          <a:prstGeom prst="rect">
            <a:avLst/>
          </a:prstGeom>
        </p:spPr>
      </p:pic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B1E64243-D5DF-4F28-9677-6E935B896979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title_green,title_blue,title_pink,title_light_green,title_light_pink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730627F6-F9D7-4291-946A-5D4D38F98959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1" name="addin_logo" hidden="1">
            <a:extLst>
              <a:ext uri="{FF2B5EF4-FFF2-40B4-BE49-F238E27FC236}">
                <a16:creationId xmlns:a16="http://schemas.microsoft.com/office/drawing/2014/main" id="{0EA38CE2-4FB7-489F-AC36-DB20C81E154C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4F4588E0-295D-4E43-9BAA-7C3770BFF90A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27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forside todel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0E87DB0D-5FDA-4F55-9DD8-D67FE1EF0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50" y="2069901"/>
            <a:ext cx="4443061" cy="1282446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solidFill>
            <a:schemeClr val="accent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6972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9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288" y="3527425"/>
            <a:ext cx="4438223" cy="914400"/>
          </a:xfrm>
        </p:spPr>
        <p:txBody>
          <a:bodyPr/>
          <a:lstStyle>
            <a:lvl1pPr marL="0" indent="0">
              <a:buNone/>
              <a:defRPr sz="1599"/>
            </a:lvl1pPr>
            <a:lvl2pPr marL="456972" indent="0">
              <a:buNone/>
              <a:defRPr sz="1400"/>
            </a:lvl2pPr>
            <a:lvl3pPr marL="913943" indent="0">
              <a:buNone/>
              <a:defRPr sz="1200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9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7384" y="6356351"/>
            <a:ext cx="1738373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logo_sort" hidden="1">
            <a:extLst>
              <a:ext uri="{FF2B5EF4-FFF2-40B4-BE49-F238E27FC236}">
                <a16:creationId xmlns:a16="http://schemas.microsoft.com/office/drawing/2014/main" id="{C0AC7373-2C4A-490B-8EF0-0C11E96006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5732"/>
            <a:ext cx="279545" cy="279400"/>
          </a:xfrm>
          <a:prstGeom prst="rect">
            <a:avLst/>
          </a:pr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18EBB7DE-872D-4473-8472-200B74F4D0ED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title_subtitle_image_green,title_subtitle_image_blue,title_subtitle_image_pink,title_subtitle_image_light_green,title_subtitle_image_light_pink</a:t>
            </a:r>
            <a:endParaRPr lang="nb-NO" dirty="0"/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363F084A-E185-4E7B-80F7-7B14DD207422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3" name="addin_logo" hidden="1">
            <a:extLst>
              <a:ext uri="{FF2B5EF4-FFF2-40B4-BE49-F238E27FC236}">
                <a16:creationId xmlns:a16="http://schemas.microsoft.com/office/drawing/2014/main" id="{C8E9AC4B-C051-4540-AE2D-D23ED347BDE2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A90F069E-1615-4A36-A43B-74B0AB802199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28" name="logo_hvit" hidden="1">
            <a:extLst>
              <a:ext uri="{FF2B5EF4-FFF2-40B4-BE49-F238E27FC236}">
                <a16:creationId xmlns:a16="http://schemas.microsoft.com/office/drawing/2014/main" id="{74F05A87-7055-4B02-9E42-EDA7AE4BE4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205" y="6295732"/>
            <a:ext cx="27954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384" y="302751"/>
            <a:ext cx="6188866" cy="1526049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51BE986-6444-47DD-B8D7-D2BAA1F24549}"/>
              </a:ext>
            </a:extLst>
          </p:cNvPr>
          <p:cNvSpPr/>
          <p:nvPr userDrawn="1"/>
        </p:nvSpPr>
        <p:spPr>
          <a:xfrm>
            <a:off x="2430935" y="-1365925"/>
            <a:ext cx="2356794" cy="118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agenda_white,agenda_blue</a:t>
            </a:r>
            <a:endParaRPr lang="nb-NO" dirty="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A3B77B11-1597-4054-A955-8D3F81587C99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addin_logo" hidden="1">
            <a:extLst>
              <a:ext uri="{FF2B5EF4-FFF2-40B4-BE49-F238E27FC236}">
                <a16:creationId xmlns:a16="http://schemas.microsoft.com/office/drawing/2014/main" id="{577D316A-64DB-410D-A99D-908260F996D2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F5593EB6-E538-4708-BDE0-FBC9B1AA3DBA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Plassholder for tekst 25">
            <a:extLst>
              <a:ext uri="{FF2B5EF4-FFF2-40B4-BE49-F238E27FC236}">
                <a16:creationId xmlns:a16="http://schemas.microsoft.com/office/drawing/2014/main" id="{8E77511F-C99D-447B-A4E2-5AB797B46B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7" name="logo_sort" hidden="1">
            <a:extLst>
              <a:ext uri="{FF2B5EF4-FFF2-40B4-BE49-F238E27FC236}">
                <a16:creationId xmlns:a16="http://schemas.microsoft.com/office/drawing/2014/main" id="{4D2DE070-4932-4D0B-B1A0-5D3B0069F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5732"/>
            <a:ext cx="279545" cy="279400"/>
          </a:xfrm>
          <a:prstGeom prst="rect">
            <a:avLst/>
          </a:prstGeom>
        </p:spPr>
      </p:pic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0221FD3B-AC47-46D8-8DBF-C5C54EF611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205" y="6295732"/>
            <a:ext cx="279545" cy="279400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EEB0DA9-3F8A-44D1-89DF-06A1A4907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112" y="2269289"/>
            <a:ext cx="10083138" cy="3829053"/>
          </a:xfrm>
          <a:prstGeom prst="rect">
            <a:avLst/>
          </a:prstGeom>
        </p:spPr>
        <p:txBody>
          <a:bodyPr lIns="91440" tIns="45720" rIns="91440" bIns="45720"/>
          <a:lstStyle>
            <a:lvl1pPr marL="3922713" indent="-392271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 typeface="+mj-lt"/>
              <a:buAutoNum type="arabicPeriod"/>
              <a:defRPr sz="2100" b="0" i="0" u="none" cap="none">
                <a:solidFill>
                  <a:srgbClr val="08404D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legge til agendatekst</a:t>
            </a:r>
          </a:p>
        </p:txBody>
      </p:sp>
    </p:spTree>
    <p:extLst>
      <p:ext uri="{BB962C8B-B14F-4D97-AF65-F5344CB8AC3E}">
        <p14:creationId xmlns:p14="http://schemas.microsoft.com/office/powerpoint/2010/main" val="36798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602" y="2217554"/>
            <a:ext cx="6188866" cy="3844503"/>
          </a:xfrm>
        </p:spPr>
        <p:txBody>
          <a:bodyPr anchor="t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55585F-EE72-493F-99AF-1D33445F22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002" y="2217554"/>
            <a:ext cx="1653222" cy="3844503"/>
          </a:xfrm>
        </p:spPr>
        <p:txBody>
          <a:bodyPr/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logo_sort" hidden="1">
            <a:extLst>
              <a:ext uri="{FF2B5EF4-FFF2-40B4-BE49-F238E27FC236}">
                <a16:creationId xmlns:a16="http://schemas.microsoft.com/office/drawing/2014/main" id="{184DBE71-5F9F-4809-864F-1080540B8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27028D33-FA0C-4B11-AB73-45F75BABA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1" name="Plassholder for tekst 25">
            <a:extLst>
              <a:ext uri="{FF2B5EF4-FFF2-40B4-BE49-F238E27FC236}">
                <a16:creationId xmlns:a16="http://schemas.microsoft.com/office/drawing/2014/main" id="{D45CBDDB-92F1-46CB-A806-F2242760B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4F0B27F6-8677-4A6B-9FA9-E78F0EC0EF7A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chapter_green,chapter_blue,chapter_pink,chapter_light_green,chapter_light_pink</a:t>
            </a:r>
            <a:endParaRPr lang="nb-NO" dirty="0"/>
          </a:p>
        </p:txBody>
      </p:sp>
      <p:sp>
        <p:nvSpPr>
          <p:cNvPr id="4" name="addin_background" hidden="1">
            <a:extLst>
              <a:ext uri="{FF2B5EF4-FFF2-40B4-BE49-F238E27FC236}">
                <a16:creationId xmlns:a16="http://schemas.microsoft.com/office/drawing/2014/main" id="{0229CCE8-7DC6-4E45-B585-5696DCE35D01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1D8C4AB5-5923-4656-AC7A-71A4DC5FFAE4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1248609-DD73-4259-B226-3D93A4C12DE6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sjon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EE8BC52-FAEE-4EF4-9B61-76C5B0B06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2">
              <a:lumMod val="90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Trykk på ikonet for å skifte ut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26" y="313322"/>
            <a:ext cx="6188866" cy="1526049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710156-4448-47D5-8C4E-714E400E8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36" y="332372"/>
            <a:ext cx="3735438" cy="588924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885CC3-4BA3-4E3F-8FE5-DDC6F9F9D5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01" y="6300789"/>
            <a:ext cx="279545" cy="279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ADF526D5-3CA5-4E92-BC60-6ACF3474C422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information_white,information_blue</a:t>
            </a:r>
            <a:endParaRPr lang="nb-NO" dirty="0"/>
          </a:p>
        </p:txBody>
      </p:sp>
      <p:sp>
        <p:nvSpPr>
          <p:cNvPr id="7" name="addin_logo" hidden="1">
            <a:extLst>
              <a:ext uri="{FF2B5EF4-FFF2-40B4-BE49-F238E27FC236}">
                <a16:creationId xmlns:a16="http://schemas.microsoft.com/office/drawing/2014/main" id="{CF5CFD75-7D50-4AF3-AF42-63086AAB5518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4EDB96C8-ADB4-4E9B-939F-29B55BA9405D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13" name="logo_sort">
            <a:extLst>
              <a:ext uri="{FF2B5EF4-FFF2-40B4-BE49-F238E27FC236}">
                <a16:creationId xmlns:a16="http://schemas.microsoft.com/office/drawing/2014/main" id="{22000702-539F-47E4-B283-349A87B47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9" name="logo_hvit">
            <a:extLst>
              <a:ext uri="{FF2B5EF4-FFF2-40B4-BE49-F238E27FC236}">
                <a16:creationId xmlns:a16="http://schemas.microsoft.com/office/drawing/2014/main" id="{F9377568-DCCA-4659-A10B-B81DDB683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psummering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 hidden="1">
            <a:extLst>
              <a:ext uri="{FF2B5EF4-FFF2-40B4-BE49-F238E27FC236}">
                <a16:creationId xmlns:a16="http://schemas.microsoft.com/office/drawing/2014/main" id="{1CE3AC62-D3AD-4D85-A641-12A90AEC2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92000" cy="6854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26" y="313322"/>
            <a:ext cx="5184145" cy="1526049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710156-4448-47D5-8C4E-714E400E83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416" y="332372"/>
            <a:ext cx="5688311" cy="588924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FontTx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86225614-7A16-41AF-A0D6-86BA662302F4}"/>
              </a:ext>
            </a:extLst>
          </p:cNvPr>
          <p:cNvSpPr/>
          <p:nvPr userDrawn="1"/>
        </p:nvSpPr>
        <p:spPr>
          <a:xfrm>
            <a:off x="2430935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summary_white,summary_blue</a:t>
            </a:r>
            <a:endParaRPr lang="nb-NO" dirty="0"/>
          </a:p>
        </p:txBody>
      </p:sp>
      <p:sp>
        <p:nvSpPr>
          <p:cNvPr id="7" name="addin_logo" hidden="1">
            <a:extLst>
              <a:ext uri="{FF2B5EF4-FFF2-40B4-BE49-F238E27FC236}">
                <a16:creationId xmlns:a16="http://schemas.microsoft.com/office/drawing/2014/main" id="{D6144E7D-3328-4BF6-875A-31CD661ACEEC}"/>
              </a:ext>
            </a:extLst>
          </p:cNvPr>
          <p:cNvSpPr/>
          <p:nvPr userDrawn="1"/>
        </p:nvSpPr>
        <p:spPr>
          <a:xfrm>
            <a:off x="4917603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7293186-2B72-41E3-AC9A-EA0E4A21ADB7}"/>
              </a:ext>
            </a:extLst>
          </p:cNvPr>
          <p:cNvSpPr/>
          <p:nvPr userDrawn="1"/>
        </p:nvSpPr>
        <p:spPr>
          <a:xfrm>
            <a:off x="0" y="-1365925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15" name="logo_sort" hidden="1">
            <a:extLst>
              <a:ext uri="{FF2B5EF4-FFF2-40B4-BE49-F238E27FC236}">
                <a16:creationId xmlns:a16="http://schemas.microsoft.com/office/drawing/2014/main" id="{1AD59D69-E53E-4535-8E5C-0285DEB5B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70D3F893-624C-48FE-B36B-E9656656B3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7" name="Plassholder for tekst 25">
            <a:extLst>
              <a:ext uri="{FF2B5EF4-FFF2-40B4-BE49-F238E27FC236}">
                <a16:creationId xmlns:a16="http://schemas.microsoft.com/office/drawing/2014/main" id="{5732AB19-B9DF-44E0-B9A2-1F4F55C8C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205" y="6300788"/>
            <a:ext cx="280440" cy="27434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C7C9EC53-09B4-417D-9BDC-68642C466504}"/>
              </a:ext>
            </a:extLst>
          </p:cNvPr>
          <p:cNvSpPr/>
          <p:nvPr userDrawn="1"/>
        </p:nvSpPr>
        <p:spPr>
          <a:xfrm>
            <a:off x="0" y="-702984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592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42" Type="http://schemas.openxmlformats.org/officeDocument/2006/relationships/image" Target="../media/image9.png"/><Relationship Id="rId47" Type="http://schemas.openxmlformats.org/officeDocument/2006/relationships/image" Target="../media/image1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svg"/><Relationship Id="rId40" Type="http://schemas.openxmlformats.org/officeDocument/2006/relationships/image" Target="../media/image7.png"/><Relationship Id="rId45" Type="http://schemas.openxmlformats.org/officeDocument/2006/relationships/image" Target="../media/image1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43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78819"/>
            <a:ext cx="10626346" cy="407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1C0556A-7EB0-4F02-8729-47FEDE230AFD}" type="datetime1">
              <a:rPr lang="nb-NO" smtClean="0"/>
              <a:t>11.11.2021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7384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0950" y="6359526"/>
            <a:ext cx="153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68E8D33-2632-41C3-9B5F-0C4035C118E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villinger" hidden="1">
            <a:extLst>
              <a:ext uri="{FF2B5EF4-FFF2-40B4-BE49-F238E27FC236}">
                <a16:creationId xmlns:a16="http://schemas.microsoft.com/office/drawing/2014/main" id="{D067910C-DD46-4BC7-B948-AB6024A6BCA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0" y="1057750"/>
            <a:ext cx="3613460" cy="3613460"/>
          </a:xfrm>
          <a:prstGeom prst="rect">
            <a:avLst/>
          </a:prstGeom>
        </p:spPr>
      </p:pic>
      <p:pic>
        <p:nvPicPr>
          <p:cNvPr id="10" name="forstorrelse" hidden="1">
            <a:extLst>
              <a:ext uri="{FF2B5EF4-FFF2-40B4-BE49-F238E27FC236}">
                <a16:creationId xmlns:a16="http://schemas.microsoft.com/office/drawing/2014/main" id="{47847A09-B197-4826-ABD6-154E262F7B5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713694" y="1148365"/>
            <a:ext cx="3613460" cy="3613460"/>
          </a:xfrm>
          <a:prstGeom prst="rect">
            <a:avLst/>
          </a:prstGeom>
        </p:spPr>
      </p:pic>
      <p:pic>
        <p:nvPicPr>
          <p:cNvPr id="12" name="energi" hidden="1">
            <a:extLst>
              <a:ext uri="{FF2B5EF4-FFF2-40B4-BE49-F238E27FC236}">
                <a16:creationId xmlns:a16="http://schemas.microsoft.com/office/drawing/2014/main" id="{861B85EB-8DB3-4CBF-B289-160037049B8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676900" y="1045092"/>
            <a:ext cx="3613460" cy="3613460"/>
          </a:xfrm>
          <a:prstGeom prst="rect">
            <a:avLst/>
          </a:prstGeom>
        </p:spPr>
      </p:pic>
      <p:pic>
        <p:nvPicPr>
          <p:cNvPr id="14" name="vind" hidden="1">
            <a:extLst>
              <a:ext uri="{FF2B5EF4-FFF2-40B4-BE49-F238E27FC236}">
                <a16:creationId xmlns:a16="http://schemas.microsoft.com/office/drawing/2014/main" id="{168C7352-3A24-460D-82C3-25424FE8695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689286" y="1123407"/>
            <a:ext cx="3613460" cy="3613460"/>
          </a:xfrm>
          <a:prstGeom prst="rect">
            <a:avLst/>
          </a:prstGeom>
        </p:spPr>
      </p:pic>
      <p:pic>
        <p:nvPicPr>
          <p:cNvPr id="16" name="opp" hidden="1">
            <a:extLst>
              <a:ext uri="{FF2B5EF4-FFF2-40B4-BE49-F238E27FC236}">
                <a16:creationId xmlns:a16="http://schemas.microsoft.com/office/drawing/2014/main" id="{DD43736D-671E-4EFB-B88B-4A3A2EAA1B6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50566" y="2973374"/>
            <a:ext cx="3613460" cy="3613460"/>
          </a:xfrm>
          <a:prstGeom prst="rect">
            <a:avLst/>
          </a:prstGeom>
        </p:spPr>
      </p:pic>
      <p:pic>
        <p:nvPicPr>
          <p:cNvPr id="18" name="hand" hidden="1">
            <a:extLst>
              <a:ext uri="{FF2B5EF4-FFF2-40B4-BE49-F238E27FC236}">
                <a16:creationId xmlns:a16="http://schemas.microsoft.com/office/drawing/2014/main" id="{28716CBA-2003-498F-B867-EE3CDE9FB259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205789" y="3139952"/>
            <a:ext cx="3613460" cy="3613460"/>
          </a:xfrm>
          <a:prstGeom prst="rect">
            <a:avLst/>
          </a:prstGeom>
        </p:spPr>
      </p:pic>
      <p:pic>
        <p:nvPicPr>
          <p:cNvPr id="20" name="avis" hidden="1">
            <a:extLst>
              <a:ext uri="{FF2B5EF4-FFF2-40B4-BE49-F238E27FC236}">
                <a16:creationId xmlns:a16="http://schemas.microsoft.com/office/drawing/2014/main" id="{E4BB60E6-5234-4719-858E-9D6BF403B253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758273" y="3299852"/>
            <a:ext cx="3613460" cy="36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97" r:id="rId11"/>
    <p:sldLayoutId id="2147483795" r:id="rId12"/>
    <p:sldLayoutId id="214748379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8" r:id="rId28"/>
    <p:sldLayoutId id="2147483791" r:id="rId29"/>
    <p:sldLayoutId id="2147483792" r:id="rId30"/>
    <p:sldLayoutId id="2147483793" r:id="rId31"/>
    <p:sldLayoutId id="2147483794" r:id="rId32"/>
  </p:sldLayoutIdLst>
  <p:hf hdr="0"/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25425" indent="-136525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3350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492125" indent="-133350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36525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verpicture_green" descr="Background pattern&#10;&#10;Description automatically generated">
            <a:extLst>
              <a:ext uri="{FF2B5EF4-FFF2-40B4-BE49-F238E27FC236}">
                <a16:creationId xmlns:a16="http://schemas.microsoft.com/office/drawing/2014/main" id="{AEA8D5DB-EFD4-4CE3-AA1D-DE857560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43738-66C3-45F3-85E1-A4718668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17499" y="6258011"/>
            <a:ext cx="2743200" cy="365125"/>
          </a:xfrm>
        </p:spPr>
        <p:txBody>
          <a:bodyPr/>
          <a:lstStyle/>
          <a:p>
            <a:r>
              <a:rPr lang="nb-NO" sz="1100" dirty="0"/>
              <a:t>Arne Vik  </a:t>
            </a:r>
            <a:r>
              <a:rPr lang="en-GB" sz="1100" dirty="0"/>
              <a:t>System Analyst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4D7FA-01EA-41BD-93B6-AE8D53C1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112" y="6098797"/>
            <a:ext cx="4532503" cy="499172"/>
          </a:xfrm>
        </p:spPr>
        <p:txBody>
          <a:bodyPr/>
          <a:lstStyle/>
          <a:p>
            <a:r>
              <a:rPr lang="en-GB" sz="1600" dirty="0"/>
              <a:t>Hydro scheduling </a:t>
            </a:r>
          </a:p>
          <a:p>
            <a:r>
              <a:rPr lang="en-GB" sz="1600" dirty="0"/>
              <a:t>User Meeting 16 – 17 November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9913F-E476-484D-AD5B-FFCA6C50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fld id="{568E8D33-2632-41C3-9B5F-0C4035C118E2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EABB611D-E4A5-49C4-B7AC-FE0B01F7B3A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7BBAF132-06A5-43C0-8864-5A6E22BF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LTM-EOPS version 10</a:t>
            </a:r>
          </a:p>
        </p:txBody>
      </p:sp>
    </p:spTree>
    <p:extLst>
      <p:ext uri="{BB962C8B-B14F-4D97-AF65-F5344CB8AC3E}">
        <p14:creationId xmlns:p14="http://schemas.microsoft.com/office/powerpoint/2010/main" val="18857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AEB30A7-87FB-4CC5-8FB0-5DC7F423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pPr/>
              <a:t>10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2C2B0B-B569-471F-A912-3A4F8C7C17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475F50A-CA46-4866-8234-B922B96A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275770"/>
            <a:ext cx="7246452" cy="1586586"/>
          </a:xfrm>
        </p:spPr>
        <p:txBody>
          <a:bodyPr>
            <a:normAutofit fontScale="90000"/>
          </a:bodyPr>
          <a:lstStyle/>
          <a:p>
            <a:r>
              <a:rPr lang="en-GB" dirty="0"/>
              <a:t>Other available improvement:</a:t>
            </a:r>
            <a:br>
              <a:rPr lang="en-GB" dirty="0"/>
            </a:br>
            <a:r>
              <a:rPr lang="en-GB" dirty="0"/>
              <a:t>Part of flow is included in water-value calculation</a:t>
            </a:r>
            <a:br>
              <a:rPr lang="en-GB" dirty="0"/>
            </a:br>
            <a:r>
              <a:rPr lang="en-GB" dirty="0"/>
              <a:t>Better reservoir damping at high levels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3933D0-BCCB-4D98-8F57-615D9571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8" y="1922163"/>
            <a:ext cx="5311522" cy="382429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B478965-91F2-4A4D-A418-F9ADEF2E5B5C}"/>
              </a:ext>
            </a:extLst>
          </p:cNvPr>
          <p:cNvSpPr txBox="1"/>
          <p:nvPr/>
        </p:nvSpPr>
        <p:spPr>
          <a:xfrm>
            <a:off x="1518409" y="2008089"/>
            <a:ext cx="16694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Average reservoir 9 vs 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7B3CF36-4DB8-42E4-8753-29009A8A3303}"/>
              </a:ext>
            </a:extLst>
          </p:cNvPr>
          <p:cNvSpPr txBox="1"/>
          <p:nvPr/>
        </p:nvSpPr>
        <p:spPr>
          <a:xfrm rot="16200000">
            <a:off x="604210" y="3747749"/>
            <a:ext cx="86833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GWh/week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91AC7E2-7860-4FA6-95B9-928EB5AF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48" y="1974533"/>
            <a:ext cx="5146691" cy="370561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6D748C3-9AF1-4E49-94EF-753EEFAD2708}"/>
              </a:ext>
            </a:extLst>
          </p:cNvPr>
          <p:cNvSpPr txBox="1"/>
          <p:nvPr/>
        </p:nvSpPr>
        <p:spPr>
          <a:xfrm>
            <a:off x="7810152" y="2076291"/>
            <a:ext cx="251079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Reservoir version 10 (average 1051 GWh)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AA9F35B-3658-40D2-BAB5-DE6A9E4C2135}"/>
              </a:ext>
            </a:extLst>
          </p:cNvPr>
          <p:cNvSpPr txBox="1"/>
          <p:nvPr/>
        </p:nvSpPr>
        <p:spPr>
          <a:xfrm rot="16200000">
            <a:off x="6216446" y="3711925"/>
            <a:ext cx="86833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GWh/week</a:t>
            </a:r>
          </a:p>
        </p:txBody>
      </p:sp>
    </p:spTree>
    <p:extLst>
      <p:ext uri="{BB962C8B-B14F-4D97-AF65-F5344CB8AC3E}">
        <p14:creationId xmlns:p14="http://schemas.microsoft.com/office/powerpoint/2010/main" val="67626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8F4396-B719-462D-B4C5-65DE2141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pPr/>
              <a:t>11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5CA48CE-6EC2-4FC7-9377-EB9E0433B9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FEE3F46-60A5-49CC-AA42-EF7977DC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48" y="305677"/>
            <a:ext cx="10743601" cy="493260"/>
          </a:xfrm>
        </p:spPr>
        <p:txBody>
          <a:bodyPr>
            <a:normAutofit/>
          </a:bodyPr>
          <a:lstStyle/>
          <a:p>
            <a:r>
              <a:rPr lang="en-GB" dirty="0"/>
              <a:t>Working on cloud solution for EMPS / ProdRisk / EOPS + Thema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7D01E71-EC47-47E5-B2D5-3364F6D6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82" y="939566"/>
            <a:ext cx="10364534" cy="50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0727D17-22E1-4E66-AF25-6C861FDB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pPr/>
              <a:t>12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DD7B8FB-394B-45E6-B755-51A29214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17499" y="1348123"/>
            <a:ext cx="2005636" cy="365125"/>
          </a:xfrm>
        </p:spPr>
        <p:txBody>
          <a:bodyPr/>
          <a:lstStyle/>
          <a:p>
            <a:r>
              <a:rPr lang="nb-NO" sz="1400" dirty="0"/>
              <a:t>Microsoft </a:t>
            </a:r>
            <a:r>
              <a:rPr lang="nb-NO" sz="1400" dirty="0" err="1"/>
              <a:t>Azure</a:t>
            </a:r>
            <a:endParaRPr lang="nb-NO" sz="14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39F32E-1786-4814-8B43-9D5C0062BE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BA91608-0797-4625-949D-49FBD052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solutions give new possibilities and a lot of new challenges: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8E38E1C-5945-44E0-8FF4-8EE288F6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853" y="1424631"/>
            <a:ext cx="4741013" cy="3933834"/>
          </a:xfrm>
          <a:prstGeom prst="rect">
            <a:avLst/>
          </a:prstGeom>
        </p:spPr>
      </p:pic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53C5B1F2-A08A-4B18-B3BB-F1732A7E5BFC}"/>
              </a:ext>
            </a:extLst>
          </p:cNvPr>
          <p:cNvSpPr txBox="1">
            <a:spLocks/>
          </p:cNvSpPr>
          <p:nvPr/>
        </p:nvSpPr>
        <p:spPr>
          <a:xfrm>
            <a:off x="6096000" y="2137606"/>
            <a:ext cx="730508" cy="395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/>
              <a:t>EMPS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423DFD5F-12B8-4156-B45D-54E3AFD8D13C}"/>
              </a:ext>
            </a:extLst>
          </p:cNvPr>
          <p:cNvSpPr txBox="1">
            <a:spLocks/>
          </p:cNvSpPr>
          <p:nvPr/>
        </p:nvSpPr>
        <p:spPr>
          <a:xfrm>
            <a:off x="5416114" y="2386542"/>
            <a:ext cx="730508" cy="296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/>
              <a:t>EOPS</a:t>
            </a:r>
          </a:p>
        </p:txBody>
      </p:sp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F6680CA3-B153-4D51-934B-A11260E50F36}"/>
              </a:ext>
            </a:extLst>
          </p:cNvPr>
          <p:cNvSpPr txBox="1">
            <a:spLocks/>
          </p:cNvSpPr>
          <p:nvPr/>
        </p:nvSpPr>
        <p:spPr>
          <a:xfrm>
            <a:off x="6538804" y="2588979"/>
            <a:ext cx="805211" cy="3956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/>
              <a:t>Thema</a:t>
            </a:r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58814940-8637-4263-866B-8FE0EE014B51}"/>
              </a:ext>
            </a:extLst>
          </p:cNvPr>
          <p:cNvSpPr txBox="1">
            <a:spLocks/>
          </p:cNvSpPr>
          <p:nvPr/>
        </p:nvSpPr>
        <p:spPr>
          <a:xfrm>
            <a:off x="5270559" y="2809427"/>
            <a:ext cx="992762" cy="296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/>
              <a:t>ProdRisk</a:t>
            </a:r>
          </a:p>
        </p:txBody>
      </p:sp>
      <p:pic>
        <p:nvPicPr>
          <p:cNvPr id="1028" name="Picture 4" descr="Cloud database, cloud server, cloud storage, online server, online storage  icon - Download on Iconfinder">
            <a:extLst>
              <a:ext uri="{FF2B5EF4-FFF2-40B4-BE49-F238E27FC236}">
                <a16:creationId xmlns:a16="http://schemas.microsoft.com/office/drawing/2014/main" id="{E3FBD9BC-0F04-4698-8DA4-D249DFEC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76" y="1206800"/>
            <a:ext cx="916218" cy="9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ssholder for bunntekst 3">
            <a:extLst>
              <a:ext uri="{FF2B5EF4-FFF2-40B4-BE49-F238E27FC236}">
                <a16:creationId xmlns:a16="http://schemas.microsoft.com/office/drawing/2014/main" id="{E90F904D-96AC-4A7C-8305-620AEB6CD0C5}"/>
              </a:ext>
            </a:extLst>
          </p:cNvPr>
          <p:cNvSpPr txBox="1">
            <a:spLocks/>
          </p:cNvSpPr>
          <p:nvPr/>
        </p:nvSpPr>
        <p:spPr>
          <a:xfrm>
            <a:off x="2321545" y="2195662"/>
            <a:ext cx="682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FDM</a:t>
            </a:r>
          </a:p>
        </p:txBody>
      </p:sp>
      <p:sp>
        <p:nvSpPr>
          <p:cNvPr id="16" name="Plassholder for bunntekst 3">
            <a:extLst>
              <a:ext uri="{FF2B5EF4-FFF2-40B4-BE49-F238E27FC236}">
                <a16:creationId xmlns:a16="http://schemas.microsoft.com/office/drawing/2014/main" id="{F27D0B76-C28B-44F3-AA32-319674754DAC}"/>
              </a:ext>
            </a:extLst>
          </p:cNvPr>
          <p:cNvSpPr txBox="1">
            <a:spLocks/>
          </p:cNvSpPr>
          <p:nvPr/>
        </p:nvSpPr>
        <p:spPr>
          <a:xfrm>
            <a:off x="257907" y="988736"/>
            <a:ext cx="111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NordPool</a:t>
            </a:r>
          </a:p>
        </p:txBody>
      </p:sp>
      <p:sp>
        <p:nvSpPr>
          <p:cNvPr id="17" name="Plassholder for bunntekst 3">
            <a:extLst>
              <a:ext uri="{FF2B5EF4-FFF2-40B4-BE49-F238E27FC236}">
                <a16:creationId xmlns:a16="http://schemas.microsoft.com/office/drawing/2014/main" id="{70E2FE58-685A-485F-A8E5-09853F7ABB70}"/>
              </a:ext>
            </a:extLst>
          </p:cNvPr>
          <p:cNvSpPr txBox="1">
            <a:spLocks/>
          </p:cNvSpPr>
          <p:nvPr/>
        </p:nvSpPr>
        <p:spPr>
          <a:xfrm>
            <a:off x="233763" y="1302719"/>
            <a:ext cx="111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 Montel</a:t>
            </a:r>
          </a:p>
        </p:txBody>
      </p:sp>
      <p:sp>
        <p:nvSpPr>
          <p:cNvPr id="18" name="Plassholder for bunntekst 3">
            <a:extLst>
              <a:ext uri="{FF2B5EF4-FFF2-40B4-BE49-F238E27FC236}">
                <a16:creationId xmlns:a16="http://schemas.microsoft.com/office/drawing/2014/main" id="{335C15B7-5806-4DC3-B63E-7D6759DF8CB3}"/>
              </a:ext>
            </a:extLst>
          </p:cNvPr>
          <p:cNvSpPr txBox="1">
            <a:spLocks/>
          </p:cNvSpPr>
          <p:nvPr/>
        </p:nvSpPr>
        <p:spPr>
          <a:xfrm>
            <a:off x="257907" y="1903869"/>
            <a:ext cx="111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ENTSO-E</a:t>
            </a:r>
          </a:p>
        </p:txBody>
      </p:sp>
      <p:sp>
        <p:nvSpPr>
          <p:cNvPr id="19" name="Plassholder for bunntekst 3">
            <a:extLst>
              <a:ext uri="{FF2B5EF4-FFF2-40B4-BE49-F238E27FC236}">
                <a16:creationId xmlns:a16="http://schemas.microsoft.com/office/drawing/2014/main" id="{70FA2099-7249-4134-987A-F03BD79E77D4}"/>
              </a:ext>
            </a:extLst>
          </p:cNvPr>
          <p:cNvSpPr txBox="1">
            <a:spLocks/>
          </p:cNvSpPr>
          <p:nvPr/>
        </p:nvSpPr>
        <p:spPr>
          <a:xfrm>
            <a:off x="269710" y="2303817"/>
            <a:ext cx="1118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- - - - - </a:t>
            </a:r>
          </a:p>
        </p:txBody>
      </p:sp>
      <p:pic>
        <p:nvPicPr>
          <p:cNvPr id="20" name="Picture 4" descr="Cloud database, cloud server, cloud storage, online server, online storage  icon - Download on Iconfinder">
            <a:extLst>
              <a:ext uri="{FF2B5EF4-FFF2-40B4-BE49-F238E27FC236}">
                <a16:creationId xmlns:a16="http://schemas.microsoft.com/office/drawing/2014/main" id="{4682B5DD-FD8F-41B6-BC6D-3E924D7E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78" y="1482347"/>
            <a:ext cx="932480" cy="9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1 Database Server Icon Images - Computer Database Icon, Database Server  Icon Clip Art and Network Server Icon / Newdesignfile.com">
            <a:extLst>
              <a:ext uri="{FF2B5EF4-FFF2-40B4-BE49-F238E27FC236}">
                <a16:creationId xmlns:a16="http://schemas.microsoft.com/office/drawing/2014/main" id="{DDFAD2F3-D377-461A-BC8B-4E28C721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70" y="3119913"/>
            <a:ext cx="902473" cy="9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lassholder for bunntekst 3">
            <a:extLst>
              <a:ext uri="{FF2B5EF4-FFF2-40B4-BE49-F238E27FC236}">
                <a16:creationId xmlns:a16="http://schemas.microsoft.com/office/drawing/2014/main" id="{0B0D9E35-99C8-4318-8A94-1CBFBC19C3F1}"/>
              </a:ext>
            </a:extLst>
          </p:cNvPr>
          <p:cNvSpPr txBox="1">
            <a:spLocks/>
          </p:cNvSpPr>
          <p:nvPr/>
        </p:nvSpPr>
        <p:spPr>
          <a:xfrm>
            <a:off x="2321545" y="4095031"/>
            <a:ext cx="682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SMG</a:t>
            </a:r>
          </a:p>
        </p:txBody>
      </p:sp>
      <p:pic>
        <p:nvPicPr>
          <p:cNvPr id="1034" name="Picture 10" descr="A simplified schematisation of the HBV Light model (after Seibert (2000)).  | Download Scientific Diagram">
            <a:extLst>
              <a:ext uri="{FF2B5EF4-FFF2-40B4-BE49-F238E27FC236}">
                <a16:creationId xmlns:a16="http://schemas.microsoft.com/office/drawing/2014/main" id="{73239452-F073-4ECB-A972-EC325EB4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1" y="3106169"/>
            <a:ext cx="1541428" cy="15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lassholder for bunntekst 3">
            <a:extLst>
              <a:ext uri="{FF2B5EF4-FFF2-40B4-BE49-F238E27FC236}">
                <a16:creationId xmlns:a16="http://schemas.microsoft.com/office/drawing/2014/main" id="{683B8AA3-6E19-42F7-ACE4-59DA59B31DE3}"/>
              </a:ext>
            </a:extLst>
          </p:cNvPr>
          <p:cNvSpPr txBox="1">
            <a:spLocks/>
          </p:cNvSpPr>
          <p:nvPr/>
        </p:nvSpPr>
        <p:spPr>
          <a:xfrm>
            <a:off x="424372" y="4662770"/>
            <a:ext cx="113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HBV-model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8A886898-8972-497D-AB99-1F3597AC25A8}"/>
              </a:ext>
            </a:extLst>
          </p:cNvPr>
          <p:cNvSpPr/>
          <p:nvPr/>
        </p:nvSpPr>
        <p:spPr>
          <a:xfrm>
            <a:off x="3138694" y="1847472"/>
            <a:ext cx="818509" cy="20783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97C97826-1D76-46C1-B326-6B03243B1539}"/>
              </a:ext>
            </a:extLst>
          </p:cNvPr>
          <p:cNvSpPr/>
          <p:nvPr/>
        </p:nvSpPr>
        <p:spPr>
          <a:xfrm rot="19054298">
            <a:off x="3099637" y="2802475"/>
            <a:ext cx="818509" cy="20783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8" name="Pil: høyre 27">
            <a:extLst>
              <a:ext uri="{FF2B5EF4-FFF2-40B4-BE49-F238E27FC236}">
                <a16:creationId xmlns:a16="http://schemas.microsoft.com/office/drawing/2014/main" id="{05B1106F-CA31-40F4-B424-53FFA4164577}"/>
              </a:ext>
            </a:extLst>
          </p:cNvPr>
          <p:cNvSpPr/>
          <p:nvPr/>
        </p:nvSpPr>
        <p:spPr>
          <a:xfrm>
            <a:off x="1664890" y="3564278"/>
            <a:ext cx="495208" cy="20783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3" name="Pil: høyre 32">
            <a:extLst>
              <a:ext uri="{FF2B5EF4-FFF2-40B4-BE49-F238E27FC236}">
                <a16:creationId xmlns:a16="http://schemas.microsoft.com/office/drawing/2014/main" id="{9192DE4D-C0BD-4DBC-9454-FC8AD604ED5E}"/>
              </a:ext>
            </a:extLst>
          </p:cNvPr>
          <p:cNvSpPr/>
          <p:nvPr/>
        </p:nvSpPr>
        <p:spPr>
          <a:xfrm>
            <a:off x="1378020" y="1447979"/>
            <a:ext cx="818509" cy="55329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4" name="Plassholder for bunntekst 3">
            <a:extLst>
              <a:ext uri="{FF2B5EF4-FFF2-40B4-BE49-F238E27FC236}">
                <a16:creationId xmlns:a16="http://schemas.microsoft.com/office/drawing/2014/main" id="{1CA58865-102E-4D9C-BAF1-A562AD8982A3}"/>
              </a:ext>
            </a:extLst>
          </p:cNvPr>
          <p:cNvSpPr txBox="1">
            <a:spLocks/>
          </p:cNvSpPr>
          <p:nvPr/>
        </p:nvSpPr>
        <p:spPr>
          <a:xfrm>
            <a:off x="267221" y="1568807"/>
            <a:ext cx="796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NVE</a:t>
            </a:r>
          </a:p>
        </p:txBody>
      </p:sp>
      <p:sp>
        <p:nvSpPr>
          <p:cNvPr id="35" name="Plassholder for bunntekst 3">
            <a:extLst>
              <a:ext uri="{FF2B5EF4-FFF2-40B4-BE49-F238E27FC236}">
                <a16:creationId xmlns:a16="http://schemas.microsoft.com/office/drawing/2014/main" id="{6903DC23-5173-4940-9FC5-80F7E73BE2B6}"/>
              </a:ext>
            </a:extLst>
          </p:cNvPr>
          <p:cNvSpPr txBox="1">
            <a:spLocks/>
          </p:cNvSpPr>
          <p:nvPr/>
        </p:nvSpPr>
        <p:spPr>
          <a:xfrm>
            <a:off x="9029291" y="1789715"/>
            <a:ext cx="2005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Blob</a:t>
            </a:r>
            <a:r>
              <a:rPr lang="nb-NO" sz="1400" dirty="0"/>
              <a:t> Storage</a:t>
            </a:r>
          </a:p>
        </p:txBody>
      </p:sp>
      <p:sp>
        <p:nvSpPr>
          <p:cNvPr id="36" name="Plassholder for bunntekst 3">
            <a:extLst>
              <a:ext uri="{FF2B5EF4-FFF2-40B4-BE49-F238E27FC236}">
                <a16:creationId xmlns:a16="http://schemas.microsoft.com/office/drawing/2014/main" id="{1FC49425-4BD7-463D-BE59-35D12BED5076}"/>
              </a:ext>
            </a:extLst>
          </p:cNvPr>
          <p:cNvSpPr txBox="1">
            <a:spLocks/>
          </p:cNvSpPr>
          <p:nvPr/>
        </p:nvSpPr>
        <p:spPr>
          <a:xfrm>
            <a:off x="9029291" y="2201209"/>
            <a:ext cx="2005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Docker Container</a:t>
            </a:r>
          </a:p>
        </p:txBody>
      </p:sp>
      <p:sp>
        <p:nvSpPr>
          <p:cNvPr id="37" name="Plassholder for bunntekst 3">
            <a:extLst>
              <a:ext uri="{FF2B5EF4-FFF2-40B4-BE49-F238E27FC236}">
                <a16:creationId xmlns:a16="http://schemas.microsoft.com/office/drawing/2014/main" id="{6BD3D9EE-1D7E-4017-B2BF-1408AA5801DB}"/>
              </a:ext>
            </a:extLst>
          </p:cNvPr>
          <p:cNvSpPr txBox="1">
            <a:spLocks/>
          </p:cNvSpPr>
          <p:nvPr/>
        </p:nvSpPr>
        <p:spPr>
          <a:xfrm>
            <a:off x="9029291" y="2612703"/>
            <a:ext cx="192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C#    Python   SQL</a:t>
            </a:r>
          </a:p>
        </p:txBody>
      </p:sp>
      <p:sp>
        <p:nvSpPr>
          <p:cNvPr id="38" name="Plassholder for bunntekst 3">
            <a:extLst>
              <a:ext uri="{FF2B5EF4-FFF2-40B4-BE49-F238E27FC236}">
                <a16:creationId xmlns:a16="http://schemas.microsoft.com/office/drawing/2014/main" id="{AC1FF21C-B2B8-43E0-B9CA-0DF2F4F52910}"/>
              </a:ext>
            </a:extLst>
          </p:cNvPr>
          <p:cNvSpPr txBox="1">
            <a:spLocks/>
          </p:cNvSpPr>
          <p:nvPr/>
        </p:nvSpPr>
        <p:spPr>
          <a:xfrm>
            <a:off x="9029291" y="3024197"/>
            <a:ext cx="192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XML,  Javascript</a:t>
            </a:r>
          </a:p>
        </p:txBody>
      </p:sp>
      <p:sp>
        <p:nvSpPr>
          <p:cNvPr id="39" name="Plassholder for bunntekst 3">
            <a:extLst>
              <a:ext uri="{FF2B5EF4-FFF2-40B4-BE49-F238E27FC236}">
                <a16:creationId xmlns:a16="http://schemas.microsoft.com/office/drawing/2014/main" id="{7492A669-012F-4243-948A-55941DE443FB}"/>
              </a:ext>
            </a:extLst>
          </p:cNvPr>
          <p:cNvSpPr txBox="1">
            <a:spLocks/>
          </p:cNvSpPr>
          <p:nvPr/>
        </p:nvSpPr>
        <p:spPr>
          <a:xfrm>
            <a:off x="9058115" y="3470787"/>
            <a:ext cx="192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Razor</a:t>
            </a:r>
            <a:r>
              <a:rPr lang="nb-NO" sz="1400" dirty="0"/>
              <a:t>,  </a:t>
            </a:r>
            <a:r>
              <a:rPr lang="nb-NO" sz="1400" dirty="0" err="1"/>
              <a:t>Blazor</a:t>
            </a:r>
            <a:endParaRPr lang="nb-NO" sz="1400" dirty="0"/>
          </a:p>
        </p:txBody>
      </p:sp>
      <p:sp>
        <p:nvSpPr>
          <p:cNvPr id="40" name="Plassholder for bunntekst 3">
            <a:extLst>
              <a:ext uri="{FF2B5EF4-FFF2-40B4-BE49-F238E27FC236}">
                <a16:creationId xmlns:a16="http://schemas.microsoft.com/office/drawing/2014/main" id="{CE6D5026-FF8F-48A9-A950-F0825D3B680B}"/>
              </a:ext>
            </a:extLst>
          </p:cNvPr>
          <p:cNvSpPr txBox="1">
            <a:spLocks/>
          </p:cNvSpPr>
          <p:nvPr/>
        </p:nvSpPr>
        <p:spPr>
          <a:xfrm>
            <a:off x="9066505" y="3933395"/>
            <a:ext cx="1916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HDF5 format</a:t>
            </a:r>
          </a:p>
        </p:txBody>
      </p:sp>
      <p:sp>
        <p:nvSpPr>
          <p:cNvPr id="41" name="Plassholder for bunntekst 3">
            <a:extLst>
              <a:ext uri="{FF2B5EF4-FFF2-40B4-BE49-F238E27FC236}">
                <a16:creationId xmlns:a16="http://schemas.microsoft.com/office/drawing/2014/main" id="{E9F10646-870A-41C2-817F-20BBC958361A}"/>
              </a:ext>
            </a:extLst>
          </p:cNvPr>
          <p:cNvSpPr txBox="1">
            <a:spLocks/>
          </p:cNvSpPr>
          <p:nvPr/>
        </p:nvSpPr>
        <p:spPr>
          <a:xfrm>
            <a:off x="9088285" y="4375240"/>
            <a:ext cx="1916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Web Server / Client</a:t>
            </a:r>
          </a:p>
        </p:txBody>
      </p:sp>
      <p:sp>
        <p:nvSpPr>
          <p:cNvPr id="42" name="Plassholder for bunntekst 3">
            <a:extLst>
              <a:ext uri="{FF2B5EF4-FFF2-40B4-BE49-F238E27FC236}">
                <a16:creationId xmlns:a16="http://schemas.microsoft.com/office/drawing/2014/main" id="{F5A5FFD7-4A70-49FD-A4A5-68BBFF12864B}"/>
              </a:ext>
            </a:extLst>
          </p:cNvPr>
          <p:cNvSpPr txBox="1">
            <a:spLocks/>
          </p:cNvSpPr>
          <p:nvPr/>
        </p:nvSpPr>
        <p:spPr>
          <a:xfrm>
            <a:off x="9096674" y="4817670"/>
            <a:ext cx="1916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Fire walls</a:t>
            </a:r>
          </a:p>
        </p:txBody>
      </p:sp>
      <p:sp>
        <p:nvSpPr>
          <p:cNvPr id="43" name="Plassholder for bunntekst 3">
            <a:extLst>
              <a:ext uri="{FF2B5EF4-FFF2-40B4-BE49-F238E27FC236}">
                <a16:creationId xmlns:a16="http://schemas.microsoft.com/office/drawing/2014/main" id="{1F70DAE7-2845-4831-BE43-CEAB349FDBCF}"/>
              </a:ext>
            </a:extLst>
          </p:cNvPr>
          <p:cNvSpPr txBox="1">
            <a:spLocks/>
          </p:cNvSpPr>
          <p:nvPr/>
        </p:nvSpPr>
        <p:spPr>
          <a:xfrm>
            <a:off x="9107122" y="5241429"/>
            <a:ext cx="1916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API, Services</a:t>
            </a:r>
          </a:p>
        </p:txBody>
      </p:sp>
    </p:spTree>
    <p:extLst>
      <p:ext uri="{BB962C8B-B14F-4D97-AF65-F5344CB8AC3E}">
        <p14:creationId xmlns:p14="http://schemas.microsoft.com/office/powerpoint/2010/main" val="22155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CC7241-99D3-4360-8C25-5B95A70D7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F650BF-EA1E-4938-9642-B146F616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05" y="612396"/>
            <a:ext cx="5913566" cy="1593909"/>
          </a:xfrm>
        </p:spPr>
        <p:txBody>
          <a:bodyPr>
            <a:normAutofit/>
          </a:bodyPr>
          <a:lstStyle/>
          <a:p>
            <a:r>
              <a:rPr lang="en-GB" sz="3600" dirty="0"/>
              <a:t>New Vamma 12 (2019):</a:t>
            </a:r>
            <a:br>
              <a:rPr lang="en-GB" sz="3600" dirty="0"/>
            </a:br>
            <a:r>
              <a:rPr lang="en-GB" sz="3600" dirty="0"/>
              <a:t>Calculate green certificate contribution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DA41AF-FEF7-4FE1-BB4E-A89A55D5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288" y="2411688"/>
            <a:ext cx="4438223" cy="2240007"/>
          </a:xfrm>
        </p:spPr>
        <p:txBody>
          <a:bodyPr>
            <a:noAutofit/>
          </a:bodyPr>
          <a:lstStyle/>
          <a:p>
            <a:r>
              <a:rPr lang="en-GB" sz="1800" dirty="0"/>
              <a:t>Increased power and capacity:</a:t>
            </a:r>
          </a:p>
          <a:p>
            <a:r>
              <a:rPr lang="en-GB" sz="1800" dirty="0"/>
              <a:t> + 128 MW</a:t>
            </a:r>
          </a:p>
          <a:p>
            <a:r>
              <a:rPr lang="en-GB" sz="1800" dirty="0"/>
              <a:t> +  500 m</a:t>
            </a:r>
            <a:r>
              <a:rPr lang="en-GB" sz="1800" baseline="30000" dirty="0"/>
              <a:t>3</a:t>
            </a:r>
            <a:r>
              <a:rPr lang="en-GB" sz="1800" dirty="0"/>
              <a:t>/s</a:t>
            </a:r>
          </a:p>
          <a:p>
            <a:r>
              <a:rPr lang="en-GB" sz="1800" dirty="0"/>
              <a:t>Upgraded Vamma station (total):</a:t>
            </a:r>
          </a:p>
          <a:p>
            <a:r>
              <a:rPr lang="en-GB" sz="1800" dirty="0"/>
              <a:t>    344 MW</a:t>
            </a:r>
          </a:p>
          <a:p>
            <a:r>
              <a:rPr lang="en-GB" sz="1800" dirty="0"/>
              <a:t>  1480 m</a:t>
            </a:r>
            <a:r>
              <a:rPr lang="en-GB" sz="1800" baseline="30000" dirty="0"/>
              <a:t>3</a:t>
            </a:r>
            <a:r>
              <a:rPr lang="en-GB" sz="1800" dirty="0"/>
              <a:t>/s</a:t>
            </a:r>
          </a:p>
          <a:p>
            <a:endParaRPr lang="en-GB" sz="180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FF9512-2EB3-4DC3-9969-B786CCB2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fld id="{568E8D33-2632-41C3-9B5F-0C4035C118E2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12" name="logo_">
            <a:extLst>
              <a:ext uri="{FF2B5EF4-FFF2-40B4-BE49-F238E27FC236}">
                <a16:creationId xmlns:a16="http://schemas.microsoft.com/office/drawing/2014/main" id="{F89E42D0-2F9D-47B6-8EF9-F87CFDF4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5732"/>
            <a:ext cx="279545" cy="279400"/>
          </a:xfrm>
          <a:prstGeom prst="rect">
            <a:avLst/>
          </a:prstGeom>
        </p:spPr>
      </p:pic>
      <p:pic>
        <p:nvPicPr>
          <p:cNvPr id="9" name="Bilde 8" descr="Et bilde som inneholder tre, utendørs, natur, fjell&#10;&#10;Automatisk generert beskrivelse">
            <a:extLst>
              <a:ext uri="{FF2B5EF4-FFF2-40B4-BE49-F238E27FC236}">
                <a16:creationId xmlns:a16="http://schemas.microsoft.com/office/drawing/2014/main" id="{AC892A95-E2CB-4075-B101-C33AF586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71" y="757630"/>
            <a:ext cx="5599973" cy="3733315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C09DE0C-77CD-4440-BF3B-D3C84D8F1F51}"/>
              </a:ext>
            </a:extLst>
          </p:cNvPr>
          <p:cNvSpPr txBox="1">
            <a:spLocks/>
          </p:cNvSpPr>
          <p:nvPr/>
        </p:nvSpPr>
        <p:spPr>
          <a:xfrm>
            <a:off x="336287" y="4867249"/>
            <a:ext cx="4438223" cy="763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3943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72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43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14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86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857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829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800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771" indent="0" algn="l" defTabSz="9139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Expected increase of 230 GWh/year</a:t>
            </a:r>
          </a:p>
        </p:txBody>
      </p:sp>
    </p:spTree>
    <p:extLst>
      <p:ext uri="{BB962C8B-B14F-4D97-AF65-F5344CB8AC3E}">
        <p14:creationId xmlns:p14="http://schemas.microsoft.com/office/powerpoint/2010/main" val="410704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718C478-C4C1-4E2A-B6FB-E3CF76DB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48" y="321139"/>
            <a:ext cx="7322443" cy="62539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E4140-2ED1-450D-9299-3892722A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230" y="5658170"/>
            <a:ext cx="3297540" cy="365125"/>
          </a:xfrm>
        </p:spPr>
        <p:txBody>
          <a:bodyPr/>
          <a:lstStyle/>
          <a:p>
            <a:r>
              <a:rPr lang="en-GB" sz="1200" dirty="0">
                <a:solidFill>
                  <a:srgbClr val="08404D"/>
                </a:solidFill>
              </a:rPr>
              <a:t>Vamma: Average inflow: 22039 Mm3/year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02D1-825D-49F6-BC1E-2C4D55F1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pPr>
              <a:buClr>
                <a:srgbClr val="08404D"/>
              </a:buClr>
            </a:pPr>
            <a:fld id="{568E8D33-2632-41C3-9B5F-0C4035C118E2}" type="slidenum">
              <a:rPr lang="nb-NO" smtClean="0">
                <a:solidFill>
                  <a:srgbClr val="08404D"/>
                </a:solidFill>
              </a:rPr>
              <a:pPr>
                <a:buClr>
                  <a:srgbClr val="08404D"/>
                </a:buClr>
              </a:pPr>
              <a:t>3</a:t>
            </a:fld>
            <a:endParaRPr lang="nb-NO" dirty="0">
              <a:solidFill>
                <a:srgbClr val="08404D"/>
              </a:solidFill>
            </a:endParaRPr>
          </a:p>
        </p:txBody>
      </p:sp>
      <p:pic>
        <p:nvPicPr>
          <p:cNvPr id="9" name="logo_">
            <a:extLst>
              <a:ext uri="{FF2B5EF4-FFF2-40B4-BE49-F238E27FC236}">
                <a16:creationId xmlns:a16="http://schemas.microsoft.com/office/drawing/2014/main" id="{7D141E52-6A6A-4A28-BDD6-38D7CD3A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100" y="6295732"/>
            <a:ext cx="27954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6BD8FD1-D531-4C7C-988F-229A8936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3" y="916616"/>
            <a:ext cx="8174373" cy="5006012"/>
          </a:xfrm>
          <a:prstGeom prst="rect">
            <a:avLst/>
          </a:prstGeom>
        </p:spPr>
      </p:pic>
      <p:sp>
        <p:nvSpPr>
          <p:cNvPr id="17" name="Tittel 16">
            <a:extLst>
              <a:ext uri="{FF2B5EF4-FFF2-40B4-BE49-F238E27FC236}">
                <a16:creationId xmlns:a16="http://schemas.microsoft.com/office/drawing/2014/main" id="{758B9D39-C329-4757-8749-C3305C8D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26" y="313323"/>
            <a:ext cx="6636625" cy="603294"/>
          </a:xfrm>
        </p:spPr>
        <p:txBody>
          <a:bodyPr/>
          <a:lstStyle/>
          <a:p>
            <a:r>
              <a:rPr lang="en-GB" dirty="0">
                <a:solidFill>
                  <a:srgbClr val="08404D"/>
                </a:solidFill>
              </a:rPr>
              <a:t>Yearly inflow trend curve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D400C-51C8-49A3-A27A-EC57D00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pPr>
              <a:buClr>
                <a:srgbClr val="08404D"/>
              </a:buClr>
            </a:pPr>
            <a:fld id="{568E8D33-2632-41C3-9B5F-0C4035C118E2}" type="slidenum">
              <a:rPr lang="nb-NO" smtClean="0">
                <a:solidFill>
                  <a:srgbClr val="08404D"/>
                </a:solidFill>
              </a:rPr>
              <a:pPr>
                <a:buClr>
                  <a:srgbClr val="08404D"/>
                </a:buClr>
              </a:pPr>
              <a:t>4</a:t>
            </a:fld>
            <a:endParaRPr lang="nb-NO" dirty="0">
              <a:solidFill>
                <a:srgbClr val="08404D"/>
              </a:solidFill>
            </a:endParaRPr>
          </a:p>
        </p:txBody>
      </p:sp>
      <p:pic>
        <p:nvPicPr>
          <p:cNvPr id="9" name="logo_">
            <a:extLst>
              <a:ext uri="{FF2B5EF4-FFF2-40B4-BE49-F238E27FC236}">
                <a16:creationId xmlns:a16="http://schemas.microsoft.com/office/drawing/2014/main" id="{E490EE01-1BFF-403C-880E-0CC70B191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sp>
        <p:nvSpPr>
          <p:cNvPr id="10" name="Tittel 16">
            <a:extLst>
              <a:ext uri="{FF2B5EF4-FFF2-40B4-BE49-F238E27FC236}">
                <a16:creationId xmlns:a16="http://schemas.microsoft.com/office/drawing/2014/main" id="{467CD612-652F-4394-8717-916F9AB6F600}"/>
              </a:ext>
            </a:extLst>
          </p:cNvPr>
          <p:cNvSpPr txBox="1">
            <a:spLocks/>
          </p:cNvSpPr>
          <p:nvPr/>
        </p:nvSpPr>
        <p:spPr>
          <a:xfrm>
            <a:off x="2927291" y="1039542"/>
            <a:ext cx="5117752" cy="3446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3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rgbClr val="002060"/>
                </a:solidFill>
              </a:rPr>
              <a:t>Yearly inflow </a:t>
            </a:r>
            <a:r>
              <a:rPr lang="en-GB" sz="1600" dirty="0" err="1">
                <a:solidFill>
                  <a:srgbClr val="002060"/>
                </a:solidFill>
              </a:rPr>
              <a:t>Solbergfoss</a:t>
            </a:r>
            <a:r>
              <a:rPr lang="en-GB" sz="1600" dirty="0">
                <a:solidFill>
                  <a:srgbClr val="002060"/>
                </a:solidFill>
              </a:rPr>
              <a:t> (365-day average)</a:t>
            </a:r>
          </a:p>
        </p:txBody>
      </p:sp>
      <p:sp>
        <p:nvSpPr>
          <p:cNvPr id="11" name="Tittel 16">
            <a:extLst>
              <a:ext uri="{FF2B5EF4-FFF2-40B4-BE49-F238E27FC236}">
                <a16:creationId xmlns:a16="http://schemas.microsoft.com/office/drawing/2014/main" id="{3F878B9E-A4D9-467B-9FF0-2237F6CF7428}"/>
              </a:ext>
            </a:extLst>
          </p:cNvPr>
          <p:cNvSpPr txBox="1">
            <a:spLocks/>
          </p:cNvSpPr>
          <p:nvPr/>
        </p:nvSpPr>
        <p:spPr>
          <a:xfrm rot="16200000">
            <a:off x="1038192" y="3153912"/>
            <a:ext cx="890929" cy="2205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3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rgbClr val="002060"/>
                </a:solidFill>
              </a:rPr>
              <a:t>Mm</a:t>
            </a:r>
            <a:r>
              <a:rPr lang="en-GB" sz="1200" baseline="30000" dirty="0">
                <a:solidFill>
                  <a:srgbClr val="002060"/>
                </a:solidFill>
              </a:rPr>
              <a:t>3</a:t>
            </a:r>
            <a:r>
              <a:rPr lang="en-GB" sz="1200" dirty="0">
                <a:solidFill>
                  <a:srgbClr val="002060"/>
                </a:solidFill>
              </a:rPr>
              <a:t>/year</a:t>
            </a:r>
          </a:p>
        </p:txBody>
      </p:sp>
    </p:spTree>
    <p:extLst>
      <p:ext uri="{BB962C8B-B14F-4D97-AF65-F5344CB8AC3E}">
        <p14:creationId xmlns:p14="http://schemas.microsoft.com/office/powerpoint/2010/main" val="347485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1D3B0-D222-490C-BE1B-5CEB288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pPr>
              <a:buClr>
                <a:srgbClr val="08404D"/>
              </a:buClr>
            </a:pPr>
            <a:fld id="{568E8D33-2632-41C3-9B5F-0C4035C118E2}" type="slidenum">
              <a:rPr lang="nb-NO" smtClean="0">
                <a:solidFill>
                  <a:srgbClr val="08404D"/>
                </a:solidFill>
              </a:rPr>
              <a:pPr>
                <a:buClr>
                  <a:srgbClr val="08404D"/>
                </a:buClr>
              </a:pPr>
              <a:t>5</a:t>
            </a:fld>
            <a:endParaRPr lang="nb-NO" dirty="0">
              <a:solidFill>
                <a:srgbClr val="08404D"/>
              </a:solidFill>
            </a:endParaRP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0B88735C-9DB8-4826-9730-3D776FCF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197" y="275770"/>
            <a:ext cx="6264940" cy="5789470"/>
          </a:xfrm>
        </p:spPr>
        <p:txBody>
          <a:bodyPr>
            <a:normAutofit/>
          </a:bodyPr>
          <a:lstStyle/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EOPS version 9:</a:t>
            </a: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Simulated average production increase in Vamma:</a:t>
            </a:r>
          </a:p>
          <a:p>
            <a:pPr>
              <a:buClr>
                <a:srgbClr val="08404D"/>
              </a:buClr>
            </a:pPr>
            <a:endParaRPr lang="en-GB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Period:                    GWh</a:t>
            </a: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1981 – 2010            192</a:t>
            </a: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1991 – 2010            195</a:t>
            </a: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1998 – 2017            234 (our proposal)</a:t>
            </a: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2008 – 2017            246</a:t>
            </a:r>
          </a:p>
          <a:p>
            <a:pPr>
              <a:buClr>
                <a:srgbClr val="08404D"/>
              </a:buClr>
            </a:pPr>
            <a:endParaRPr lang="en-GB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r>
              <a:rPr lang="en-GB" dirty="0">
                <a:solidFill>
                  <a:srgbClr val="08404D"/>
                </a:solidFill>
              </a:rPr>
              <a:t>Problem: NVE *) only accepted 1981 - 2010 as simulation period</a:t>
            </a:r>
          </a:p>
          <a:p>
            <a:pPr>
              <a:buClr>
                <a:srgbClr val="08404D"/>
              </a:buClr>
            </a:pPr>
            <a:endParaRPr lang="nb-NO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endParaRPr lang="nb-NO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r>
              <a:rPr lang="nb-NO" sz="1600" dirty="0">
                <a:solidFill>
                  <a:srgbClr val="08404D"/>
                </a:solidFill>
              </a:rPr>
              <a:t>*) </a:t>
            </a:r>
            <a:r>
              <a:rPr lang="en-US" sz="1600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The Norwegian Energy Regulatory Authority</a:t>
            </a:r>
            <a:endParaRPr lang="nb-NO" sz="1600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endParaRPr lang="nb-NO" dirty="0">
              <a:solidFill>
                <a:srgbClr val="08404D"/>
              </a:solidFill>
            </a:endParaRPr>
          </a:p>
          <a:p>
            <a:pPr>
              <a:buClr>
                <a:srgbClr val="08404D"/>
              </a:buClr>
            </a:pPr>
            <a:endParaRPr lang="nb-NO" dirty="0">
              <a:solidFill>
                <a:srgbClr val="08404D"/>
              </a:solidFill>
            </a:endParaRPr>
          </a:p>
        </p:txBody>
      </p:sp>
      <p:pic>
        <p:nvPicPr>
          <p:cNvPr id="23" name="logo_">
            <a:extLst>
              <a:ext uri="{FF2B5EF4-FFF2-40B4-BE49-F238E27FC236}">
                <a16:creationId xmlns:a16="http://schemas.microsoft.com/office/drawing/2014/main" id="{F9C1E13C-749A-434C-864C-F2F400C8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00" y="6298260"/>
            <a:ext cx="279545" cy="279400"/>
          </a:xfrm>
          <a:prstGeom prst="rect">
            <a:avLst/>
          </a:prstGeom>
        </p:spPr>
      </p:pic>
      <p:pic>
        <p:nvPicPr>
          <p:cNvPr id="5" name="Bilde 4" descr="Et bilde som inneholder himmel, utendørs, bro, gul&#10;&#10;Automatisk generert beskrivelse">
            <a:extLst>
              <a:ext uri="{FF2B5EF4-FFF2-40B4-BE49-F238E27FC236}">
                <a16:creationId xmlns:a16="http://schemas.microsoft.com/office/drawing/2014/main" id="{E012A24F-93C6-4576-9107-2EE312CE6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40" y="443131"/>
            <a:ext cx="4936570" cy="30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376E7F1-CCAE-41FC-93DF-A04EB2F4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7" y="1161910"/>
            <a:ext cx="7573217" cy="4534180"/>
          </a:xfrm>
          <a:prstGeom prst="rect">
            <a:avLst/>
          </a:prstGeom>
        </p:spPr>
      </p:pic>
      <p:sp>
        <p:nvSpPr>
          <p:cNvPr id="20" name="Tittel 19">
            <a:extLst>
              <a:ext uri="{FF2B5EF4-FFF2-40B4-BE49-F238E27FC236}">
                <a16:creationId xmlns:a16="http://schemas.microsoft.com/office/drawing/2014/main" id="{DBF33DFD-6D74-4DD6-83A2-76D72E85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5" y="282868"/>
            <a:ext cx="8681906" cy="741807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about LTM-EOPS version 10 and daily inflow values?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3F1ADA2-FE46-4E0E-9655-E866244C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5519" y="1161910"/>
            <a:ext cx="6149131" cy="365125"/>
          </a:xfrm>
          <a:solidFill>
            <a:schemeClr val="bg1"/>
          </a:solidFill>
        </p:spPr>
        <p:txBody>
          <a:bodyPr/>
          <a:lstStyle/>
          <a:p>
            <a:r>
              <a:rPr lang="en-GB" sz="1200" dirty="0">
                <a:solidFill>
                  <a:srgbClr val="002060"/>
                </a:solidFill>
              </a:rPr>
              <a:t>Average inflow </a:t>
            </a:r>
            <a:r>
              <a:rPr lang="en-GB" sz="1200" dirty="0" err="1">
                <a:solidFill>
                  <a:srgbClr val="002060"/>
                </a:solidFill>
              </a:rPr>
              <a:t>Solbergfoss</a:t>
            </a:r>
            <a:r>
              <a:rPr lang="en-GB" sz="1200" dirty="0">
                <a:solidFill>
                  <a:srgbClr val="002060"/>
                </a:solidFill>
              </a:rPr>
              <a:t> (22330 (1981-2010 ) , 23546 (1998-2017) Mm3/year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06CC739-F59A-45D2-A179-7DE722D8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fld id="{568E8D33-2632-41C3-9B5F-0C4035C118E2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CB9BBFBC-9E5B-43C5-B61C-501C00042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tel 19">
            <a:extLst>
              <a:ext uri="{FF2B5EF4-FFF2-40B4-BE49-F238E27FC236}">
                <a16:creationId xmlns:a16="http://schemas.microsoft.com/office/drawing/2014/main" id="{2CD0F98D-6390-43BD-B167-317BFEA550A7}"/>
              </a:ext>
            </a:extLst>
          </p:cNvPr>
          <p:cNvSpPr txBox="1">
            <a:spLocks/>
          </p:cNvSpPr>
          <p:nvPr/>
        </p:nvSpPr>
        <p:spPr>
          <a:xfrm>
            <a:off x="8800051" y="1833613"/>
            <a:ext cx="3174884" cy="151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3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Improved flow description gives more value of increased capacity</a:t>
            </a:r>
          </a:p>
        </p:txBody>
      </p:sp>
      <p:sp>
        <p:nvSpPr>
          <p:cNvPr id="13" name="Plassholder for bunntekst 6">
            <a:extLst>
              <a:ext uri="{FF2B5EF4-FFF2-40B4-BE49-F238E27FC236}">
                <a16:creationId xmlns:a16="http://schemas.microsoft.com/office/drawing/2014/main" id="{39621927-43BC-4769-88AC-14991CBE8476}"/>
              </a:ext>
            </a:extLst>
          </p:cNvPr>
          <p:cNvSpPr txBox="1">
            <a:spLocks/>
          </p:cNvSpPr>
          <p:nvPr/>
        </p:nvSpPr>
        <p:spPr>
          <a:xfrm>
            <a:off x="4660084" y="1597043"/>
            <a:ext cx="1482419" cy="2016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rgbClr val="002060"/>
                </a:solidFill>
              </a:rPr>
              <a:t>Max. Vamma 1 - 11   </a:t>
            </a:r>
          </a:p>
        </p:txBody>
      </p:sp>
      <p:sp>
        <p:nvSpPr>
          <p:cNvPr id="14" name="Plassholder for bunntekst 6">
            <a:extLst>
              <a:ext uri="{FF2B5EF4-FFF2-40B4-BE49-F238E27FC236}">
                <a16:creationId xmlns:a16="http://schemas.microsoft.com/office/drawing/2014/main" id="{035A51A2-D420-41E3-B2B6-E0DA4E7C1698}"/>
              </a:ext>
            </a:extLst>
          </p:cNvPr>
          <p:cNvSpPr txBox="1">
            <a:spLocks/>
          </p:cNvSpPr>
          <p:nvPr/>
        </p:nvSpPr>
        <p:spPr>
          <a:xfrm>
            <a:off x="6454995" y="1588625"/>
            <a:ext cx="1574697" cy="2016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solidFill>
                  <a:srgbClr val="002060"/>
                </a:solidFill>
              </a:rPr>
              <a:t>Max. Vamma 1 - 12</a:t>
            </a:r>
          </a:p>
        </p:txBody>
      </p:sp>
    </p:spTree>
    <p:extLst>
      <p:ext uri="{BB962C8B-B14F-4D97-AF65-F5344CB8AC3E}">
        <p14:creationId xmlns:p14="http://schemas.microsoft.com/office/powerpoint/2010/main" val="105243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F9F5F91-C884-4109-BA3B-041DC70F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0950" y="6359526"/>
            <a:ext cx="1537938" cy="365125"/>
          </a:xfrm>
        </p:spPr>
        <p:txBody>
          <a:bodyPr/>
          <a:lstStyle/>
          <a:p>
            <a:fld id="{568E8D33-2632-41C3-9B5F-0C4035C118E2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3BD0F22-B2AD-4659-B511-F2D06314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11" y="4972168"/>
            <a:ext cx="4114800" cy="365125"/>
          </a:xfrm>
        </p:spPr>
        <p:txBody>
          <a:bodyPr/>
          <a:lstStyle/>
          <a:p>
            <a:r>
              <a:rPr lang="en-GB" sz="1200" dirty="0"/>
              <a:t>Opening waterway to Vamma 12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B518FAF4-CC2D-4A9F-A980-6664BF913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4EB6700A-FC00-4C57-9895-FE4C733B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482948"/>
            <a:ext cx="6181050" cy="1087274"/>
          </a:xfrm>
        </p:spPr>
        <p:txBody>
          <a:bodyPr>
            <a:normAutofit fontScale="90000"/>
          </a:bodyPr>
          <a:lstStyle/>
          <a:p>
            <a:r>
              <a:rPr lang="en-GB" dirty="0"/>
              <a:t>Simulated increase with EOPS version 10: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1981 – 2010   239 GWh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DE0F421-EFF7-400A-8451-A8D0BB4F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811" y="1228743"/>
            <a:ext cx="6394142" cy="3628483"/>
          </a:xfrm>
          <a:prstGeom prst="rect">
            <a:avLst/>
          </a:prstGeom>
        </p:spPr>
      </p:pic>
      <p:sp>
        <p:nvSpPr>
          <p:cNvPr id="9" name="Tittel 13">
            <a:extLst>
              <a:ext uri="{FF2B5EF4-FFF2-40B4-BE49-F238E27FC236}">
                <a16:creationId xmlns:a16="http://schemas.microsoft.com/office/drawing/2014/main" id="{7B2E0D85-84B0-453E-B25A-090717DFBFB6}"/>
              </a:ext>
            </a:extLst>
          </p:cNvPr>
          <p:cNvSpPr txBox="1">
            <a:spLocks/>
          </p:cNvSpPr>
          <p:nvPr/>
        </p:nvSpPr>
        <p:spPr>
          <a:xfrm>
            <a:off x="298047" y="1828799"/>
            <a:ext cx="4716824" cy="237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3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NVE accepted the use of EOPS version 10 and 239 GWh were added to our list of green certificates!  </a:t>
            </a:r>
            <a:br>
              <a:rPr lang="en-GB" dirty="0"/>
            </a:br>
            <a:endParaRPr lang="en-GB" dirty="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7A4BBFFE-D3B4-4CCC-8521-95A61A9B7E63}"/>
              </a:ext>
            </a:extLst>
          </p:cNvPr>
          <p:cNvSpPr txBox="1">
            <a:spLocks/>
          </p:cNvSpPr>
          <p:nvPr/>
        </p:nvSpPr>
        <p:spPr>
          <a:xfrm>
            <a:off x="5561234" y="50591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356C65-5728-45F7-93F1-B1A27596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4" y="3986131"/>
            <a:ext cx="1997541" cy="15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D6FF06E-D02F-46A7-A09E-6DAB4B15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pPr/>
              <a:t>8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FA9A35-4B0D-4269-BFEA-094310FF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5457" y="1370575"/>
            <a:ext cx="4114800" cy="365125"/>
          </a:xfrm>
        </p:spPr>
        <p:txBody>
          <a:bodyPr/>
          <a:lstStyle/>
          <a:p>
            <a:r>
              <a:rPr lang="en-GB" sz="1050" b="1" dirty="0"/>
              <a:t>Graphical user interface for EOPS/ProdRisk (click and run)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4E14FEA-7EAE-44A4-A8D3-D683E780D5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09C0E36-71AE-4F64-A8E9-016CE64E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351272"/>
            <a:ext cx="4561975" cy="2039590"/>
          </a:xfrm>
        </p:spPr>
        <p:txBody>
          <a:bodyPr>
            <a:normAutofit fontScale="90000"/>
          </a:bodyPr>
          <a:lstStyle/>
          <a:p>
            <a:r>
              <a:rPr lang="en-GB" dirty="0"/>
              <a:t>Other usage of EOPS v. 10:</a:t>
            </a:r>
            <a:br>
              <a:rPr lang="en-GB" dirty="0"/>
            </a:br>
            <a:br>
              <a:rPr lang="en-GB" sz="2000" dirty="0"/>
            </a:br>
            <a:r>
              <a:rPr lang="en-GB" sz="2000" dirty="0"/>
              <a:t>Revision and breakdown analysis</a:t>
            </a:r>
            <a:br>
              <a:rPr lang="en-GB" sz="2000" dirty="0"/>
            </a:br>
            <a:r>
              <a:rPr lang="en-GB" sz="2000" dirty="0"/>
              <a:t>Data initiation for ProdRisk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New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LtmSystem.xml </a:t>
            </a:r>
            <a:r>
              <a:rPr lang="en-GB" sz="2000" dirty="0"/>
              <a:t>file makes it easier to skip DOS.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4AFF7E1-87C7-4B84-8E73-45195E55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5" y="2508309"/>
            <a:ext cx="4260907" cy="3295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0097A05-FAF9-43FD-A1AF-755D0DFF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57" y="1850527"/>
            <a:ext cx="6259347" cy="4159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il: høyre 10">
            <a:extLst>
              <a:ext uri="{FF2B5EF4-FFF2-40B4-BE49-F238E27FC236}">
                <a16:creationId xmlns:a16="http://schemas.microsoft.com/office/drawing/2014/main" id="{98589A08-9AB2-4726-891E-FD4F9C07DAA6}"/>
              </a:ext>
            </a:extLst>
          </p:cNvPr>
          <p:cNvSpPr/>
          <p:nvPr/>
        </p:nvSpPr>
        <p:spPr>
          <a:xfrm>
            <a:off x="4739780" y="3711638"/>
            <a:ext cx="755009" cy="8892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7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C763436-FB90-42B6-8916-7816B871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8D33-2632-41C3-9B5F-0C4035C118E2}" type="slidenum">
              <a:rPr lang="nb-NO" smtClean="0"/>
              <a:pPr/>
              <a:t>9</a:t>
            </a:fld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B4C647-CC5C-4126-9980-795169D3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24" y="928674"/>
            <a:ext cx="2578323" cy="556177"/>
          </a:xfrm>
        </p:spPr>
        <p:txBody>
          <a:bodyPr/>
          <a:lstStyle/>
          <a:p>
            <a:r>
              <a:rPr lang="en-GB" sz="1400" dirty="0"/>
              <a:t>Revision analyses:</a:t>
            </a:r>
          </a:p>
          <a:p>
            <a:r>
              <a:rPr lang="en-GB" sz="1400" dirty="0"/>
              <a:t>Expected cost of revision: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F271F8-2782-466A-90EB-DE17FA0AE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7C05415-2060-4DB7-9797-CDBFA01B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6" y="275771"/>
            <a:ext cx="1986554" cy="493260"/>
          </a:xfrm>
        </p:spPr>
        <p:txBody>
          <a:bodyPr/>
          <a:lstStyle/>
          <a:p>
            <a:r>
              <a:rPr lang="en-GB" dirty="0"/>
              <a:t>Examples: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6CA860-C535-49E4-A74F-4E6551B6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3" y="1681381"/>
            <a:ext cx="4980952" cy="349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708A8109-4632-434D-B66C-7E5031FB447F}"/>
              </a:ext>
            </a:extLst>
          </p:cNvPr>
          <p:cNvSpPr txBox="1">
            <a:spLocks/>
          </p:cNvSpPr>
          <p:nvPr/>
        </p:nvSpPr>
        <p:spPr>
          <a:xfrm>
            <a:off x="5958398" y="881588"/>
            <a:ext cx="4636896" cy="55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Breakdown analyses:</a:t>
            </a:r>
          </a:p>
          <a:p>
            <a:r>
              <a:rPr lang="en-GB" sz="1400" dirty="0"/>
              <a:t>Post-simulation calculation per aggregate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13B5D10-B947-4428-AC99-DEDB818B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9678"/>
            <a:ext cx="5761979" cy="3385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ED428E83-1084-40BE-BC25-E2FEA38C5BBF}"/>
              </a:ext>
            </a:extLst>
          </p:cNvPr>
          <p:cNvSpPr txBox="1">
            <a:spLocks/>
          </p:cNvSpPr>
          <p:nvPr/>
        </p:nvSpPr>
        <p:spPr>
          <a:xfrm>
            <a:off x="5958398" y="1409421"/>
            <a:ext cx="5073125" cy="315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28566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56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32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697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263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2829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395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9960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526" algn="l" defTabSz="228566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Split station production according to pre-defined upload table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11959F4-7994-4D3B-890A-B7C6C2F14A39}"/>
              </a:ext>
            </a:extLst>
          </p:cNvPr>
          <p:cNvSpPr txBox="1"/>
          <p:nvPr/>
        </p:nvSpPr>
        <p:spPr>
          <a:xfrm>
            <a:off x="3834470" y="1334936"/>
            <a:ext cx="1752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Data from file: revisjon.res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271C346-29E2-4C16-A5DD-4BB2EA7AEEEA}"/>
              </a:ext>
            </a:extLst>
          </p:cNvPr>
          <p:cNvSpPr txBox="1"/>
          <p:nvPr/>
        </p:nvSpPr>
        <p:spPr>
          <a:xfrm>
            <a:off x="378205" y="5539466"/>
            <a:ext cx="596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EOPS:      Find optimum period for revision.  </a:t>
            </a:r>
          </a:p>
          <a:p>
            <a:r>
              <a:rPr lang="en-GB" sz="1200" dirty="0"/>
              <a:t>ProdRisk:  Run scenarios at given period with and without revision</a:t>
            </a:r>
          </a:p>
          <a:p>
            <a:r>
              <a:rPr lang="en-GB" sz="1200" dirty="0"/>
              <a:t>                 for better accuracy. </a:t>
            </a:r>
          </a:p>
        </p:txBody>
      </p:sp>
    </p:spTree>
    <p:extLst>
      <p:ext uri="{BB962C8B-B14F-4D97-AF65-F5344CB8AC3E}">
        <p14:creationId xmlns:p14="http://schemas.microsoft.com/office/powerpoint/2010/main" val="332361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afslund Eco">
      <a:dk1>
        <a:srgbClr val="08404D"/>
      </a:dk1>
      <a:lt1>
        <a:sysClr val="window" lastClr="FFFFFF"/>
      </a:lt1>
      <a:dk2>
        <a:srgbClr val="26CCC7"/>
      </a:dk2>
      <a:lt2>
        <a:srgbClr val="DEF2ED"/>
      </a:lt2>
      <a:accent1>
        <a:srgbClr val="ED596B"/>
      </a:accent1>
      <a:accent2>
        <a:srgbClr val="EDEDED"/>
      </a:accent2>
      <a:accent3>
        <a:srgbClr val="F5DEE3"/>
      </a:accent3>
      <a:accent4>
        <a:srgbClr val="CCBDE3"/>
      </a:accent4>
      <a:accent5>
        <a:srgbClr val="C7E8FA"/>
      </a:accent5>
      <a:accent6>
        <a:srgbClr val="F7F5C7"/>
      </a:accent6>
      <a:hlink>
        <a:srgbClr val="0563C1"/>
      </a:hlink>
      <a:folHlink>
        <a:srgbClr val="954F72"/>
      </a:folHlink>
    </a:clrScheme>
    <a:fontScheme name="Custom 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afslundEco_PPT_Mal.potx" id="{4EA7E783-8864-4768-A3E0-036C8B142BDF}" vid="{7A335FBD-FF7A-4D6A-96AC-7554C4F901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75F8E5-CB64-4D77-8EB3-561B832782C0}">
  <we:reference id="wa104379997" version="2.0.0.0" store="nb-NO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65FB892C3EDE0748A6272512FC448F48" ma:contentTypeVersion="48" ma:contentTypeDescription="Opprett et nytt dokument." ma:contentTypeScope="" ma:versionID="18ffeb2e9d68303470447c67a0cf400c">
  <xsd:schema xmlns:xsd="http://www.w3.org/2001/XMLSchema" xmlns:xs="http://www.w3.org/2001/XMLSchema" xmlns:p="http://schemas.microsoft.com/office/2006/metadata/properties" xmlns:ns2="8bbd4995-53b7-43e2-b62f-10947586ac31" xmlns:ns3="38864fb5-a85e-415e-90ee-3e6d78fb5bf3" xmlns:ns4="3f4bac50-0c13-4f0e-8e6c-7447dbdf8126" targetNamespace="http://schemas.microsoft.com/office/2006/metadata/properties" ma:root="true" ma:fieldsID="665cdc2528b11a9cec38ad01ff15fead" ns2:_="" ns3:_="" ns4:_="">
    <xsd:import namespace="8bbd4995-53b7-43e2-b62f-10947586ac31"/>
    <xsd:import namespace="38864fb5-a85e-415e-90ee-3e6d78fb5bf3"/>
    <xsd:import namespace="3f4bac50-0c13-4f0e-8e6c-7447dbdf8126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2:CorpWorkflowStatu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49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64fb5-a85e-415e-90ee-3e6d78fb5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50" nillable="true" ma:displayName="Location" ma:internalName="MediaServiceLocation" ma:readOnly="true">
      <xsd:simpleType>
        <xsd:restriction base="dms:Text"/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5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bac50-0c13-4f0e-8e6c-7447dbdf8126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WorkflowStatus xmlns="8bbd4995-53b7-43e2-b62f-10947586ac31" xsi:nil="true"/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Props1.xml><?xml version="1.0" encoding="utf-8"?>
<ds:datastoreItem xmlns:ds="http://schemas.openxmlformats.org/officeDocument/2006/customXml" ds:itemID="{553298B1-2E83-4D6A-9438-6745ECCCCF6C}"/>
</file>

<file path=customXml/itemProps2.xml><?xml version="1.0" encoding="utf-8"?>
<ds:datastoreItem xmlns:ds="http://schemas.openxmlformats.org/officeDocument/2006/customXml" ds:itemID="{DDC8B432-24DC-46B8-85E2-53C2F8362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47905-F4B8-456F-A77B-8C6C27490C9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00a67f-9791-437e-b702-303a706ea042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HafslundEco</Template>
  <TotalTime>383</TotalTime>
  <Words>445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Source Sans Pro</vt:lpstr>
      <vt:lpstr>Office-tema</vt:lpstr>
      <vt:lpstr>LTM-EOPS version 10</vt:lpstr>
      <vt:lpstr>New Vamma 12 (2019): Calculate green certificate contribution </vt:lpstr>
      <vt:lpstr>PowerPoint-presentasjon</vt:lpstr>
      <vt:lpstr>Yearly inflow trend curve</vt:lpstr>
      <vt:lpstr>PowerPoint-presentasjon</vt:lpstr>
      <vt:lpstr>What about LTM-EOPS version 10 and daily inflow values?</vt:lpstr>
      <vt:lpstr>Simulated increase with EOPS version 10:  1981 – 2010   239 GWh</vt:lpstr>
      <vt:lpstr>Other usage of EOPS v. 10:  Revision and breakdown analysis Data initiation for ProdRisk  New LtmSystem.xml file makes it easier to skip DOS.</vt:lpstr>
      <vt:lpstr>Examples:</vt:lpstr>
      <vt:lpstr>Other available improvement: Part of flow is included in water-value calculation Better reservoir damping at high levels </vt:lpstr>
      <vt:lpstr>Working on cloud solution for EMPS / ProdRisk / EOPS + Thema</vt:lpstr>
      <vt:lpstr>Cloud solutions give new possibilities and a lot of new challenges: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rukermøte 16. – 17.11.2021</dc:title>
  <dc:creator>Arne Vik</dc:creator>
  <cp:lastModifiedBy>Arne Vik</cp:lastModifiedBy>
  <cp:revision>29</cp:revision>
  <dcterms:created xsi:type="dcterms:W3CDTF">2021-11-11T08:29:15Z</dcterms:created>
  <dcterms:modified xsi:type="dcterms:W3CDTF">2021-11-11T16:35:23Z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0x01010031B82B69D2361148B4D8F7EC15680213080065FB892C3EDE0748A6272512FC448F48</vt:lpwstr>
  </property>
  <property fmtid="{D5CDD505-2E9C-101B-9397-08002B2CF9AE}" pid="3" name="Addo_DocID">
    <vt:lpwstr>1470943f-e767-4546-9bf4-4aa1aca993f2</vt:lpwstr>
  </property>
</Properties>
</file>